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19"/>
  </p:notesMasterIdLst>
  <p:handoutMasterIdLst>
    <p:handoutMasterId r:id="rId20"/>
  </p:handoutMasterIdLst>
  <p:sldIdLst>
    <p:sldId id="293" r:id="rId2"/>
    <p:sldId id="259" r:id="rId3"/>
    <p:sldId id="294" r:id="rId4"/>
    <p:sldId id="324" r:id="rId5"/>
    <p:sldId id="323" r:id="rId6"/>
    <p:sldId id="329" r:id="rId7"/>
    <p:sldId id="321" r:id="rId8"/>
    <p:sldId id="325" r:id="rId9"/>
    <p:sldId id="330" r:id="rId10"/>
    <p:sldId id="326" r:id="rId11"/>
    <p:sldId id="331" r:id="rId12"/>
    <p:sldId id="296" r:id="rId13"/>
    <p:sldId id="332" r:id="rId14"/>
    <p:sldId id="327" r:id="rId15"/>
    <p:sldId id="333" r:id="rId16"/>
    <p:sldId id="328" r:id="rId17"/>
    <p:sldId id="297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2" d="100"/>
          <a:sy n="82" d="100"/>
        </p:scale>
        <p:origin x="1733" y="7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CCFBE2-2B8D-499C-81C9-2CD5B3EB8E93}" type="datetime1">
              <a:rPr lang="ko-KR" altLang="en-US"/>
              <a:pPr lvl="0">
                <a:defRPr/>
              </a:pPr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4DD7E-3179-445A-81DB-781C4554AF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B545AC5-813F-4ED1-B011-8EA17CB93331}" type="datetime1">
              <a:rPr lang="ko-KR" altLang="en-US"/>
              <a:pPr lvl="0">
                <a:defRPr/>
              </a:pPr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5504B90-27FD-422C-8CC6-2AADAD122D0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5504B90-27FD-422C-8CC6-2AADAD122D0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48859" y="3212976"/>
            <a:ext cx="4899205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3E2F1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7881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17881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662F3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636912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662F3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3075" y="2924944"/>
            <a:ext cx="6267357" cy="1940296"/>
          </a:xfrm>
        </p:spPr>
        <p:txBody>
          <a:bodyPr/>
          <a:lstStyle/>
          <a:p>
            <a:pPr lvl="0">
              <a:defRPr/>
            </a:pPr>
            <a:r>
              <a:rPr lang="en-US" altLang="ko-KR" sz="1800" dirty="0">
                <a:solidFill>
                  <a:schemeClr val="tx1"/>
                </a:solidFill>
                <a:latin typeface="맑은 고딕"/>
              </a:rPr>
              <a:t>Shewhart 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관리도와 </a:t>
            </a:r>
            <a:r>
              <a:rPr lang="en-US" altLang="ko-KR" sz="1800" dirty="0">
                <a:solidFill>
                  <a:schemeClr val="tx1"/>
                </a:solidFill>
                <a:latin typeface="맑은 고딕"/>
              </a:rPr>
              <a:t>CUSUM </a:t>
            </a:r>
            <a:r>
              <a:rPr lang="ko-KR" altLang="en-US" sz="1800" dirty="0">
                <a:solidFill>
                  <a:schemeClr val="tx1"/>
                </a:solidFill>
                <a:latin typeface="맑은 고딕"/>
              </a:rPr>
              <a:t>관리도를 활용한</a:t>
            </a:r>
            <a:br>
              <a:rPr lang="en-US" altLang="ko-KR" sz="1800" dirty="0">
                <a:solidFill>
                  <a:schemeClr val="tx1"/>
                </a:solidFill>
                <a:latin typeface="맑은 고딕"/>
              </a:rPr>
            </a:br>
            <a:br>
              <a:rPr lang="ko-KR" altLang="en-US" sz="1800" dirty="0">
                <a:solidFill>
                  <a:schemeClr val="tx1"/>
                </a:solidFill>
                <a:latin typeface="맑은 고딕"/>
              </a:rPr>
            </a:br>
            <a:r>
              <a:rPr lang="ko-KR" altLang="en-US" sz="2400" b="1" dirty="0"/>
              <a:t>국내 헌혈 인구 동향 파악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3075" y="4865240"/>
            <a:ext cx="3450732" cy="95410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32202124 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서명군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32162442 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신현욱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32111463 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이상훈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32197519 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굴림"/>
              </a:rPr>
              <a:t>이찬녕</a:t>
            </a:r>
            <a:endParaRPr kumimoji="1"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/>
              <a:cs typeface="굴림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"/>
            <p:cNvSpPr/>
            <p:nvPr/>
          </p:nvSpPr>
          <p:spPr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quadBezTo>
                    <a:pt x="74" y="8"/>
                    <a:pt x="75" y="9"/>
                  </a:quad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6"/>
            <p:cNvSpPr/>
            <p:nvPr/>
          </p:nvSpPr>
          <p:spPr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quadBezTo>
                    <a:pt x="0" y="4"/>
                    <a:pt x="0" y="4"/>
                  </a:quad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quadBezTo>
                    <a:pt x="1" y="42"/>
                    <a:pt x="1" y="42"/>
                  </a:quad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quadBezTo>
                    <a:pt x="26" y="41"/>
                    <a:pt x="26" y="42"/>
                  </a:quad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quadBezTo>
                    <a:pt x="67" y="133"/>
                    <a:pt x="67" y="132"/>
                  </a:quadBezTo>
                  <a:quadBezTo>
                    <a:pt x="67" y="122"/>
                    <a:pt x="67" y="122"/>
                  </a:quad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quadBezTo>
                    <a:pt x="63" y="4"/>
                    <a:pt x="63" y="4"/>
                  </a:quad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quadBezTo>
                    <a:pt x="25" y="56"/>
                    <a:pt x="25" y="56"/>
                  </a:quad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10"/>
            <p:cNvSpPr/>
            <p:nvPr/>
          </p:nvSpPr>
          <p:spPr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quadBezTo>
                    <a:pt x="132" y="125"/>
                    <a:pt x="132" y="125"/>
                  </a:quadBezTo>
                  <a:cubicBezTo>
                    <a:pt x="132" y="126"/>
                    <a:pt x="131" y="126"/>
                    <a:pt x="131" y="126"/>
                  </a:cubicBezTo>
                  <a:quadBezTo>
                    <a:pt x="130" y="126"/>
                    <a:pt x="129" y="127"/>
                  </a:quad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quadBezTo>
                    <a:pt x="121" y="126"/>
                    <a:pt x="120" y="125"/>
                  </a:quadBezTo>
                  <a:quadBezTo>
                    <a:pt x="120" y="125"/>
                    <a:pt x="120" y="124"/>
                  </a:quadBezTo>
                  <a:quadBezTo>
                    <a:pt x="120" y="10"/>
                    <a:pt x="120" y="10"/>
                  </a:quadBezTo>
                  <a:quadBezTo>
                    <a:pt x="120" y="10"/>
                    <a:pt x="120" y="10"/>
                  </a:quadBezTo>
                  <a:quadBezTo>
                    <a:pt x="70" y="125"/>
                    <a:pt x="70" y="125"/>
                  </a:quadBezTo>
                  <a:quadBezTo>
                    <a:pt x="70" y="125"/>
                    <a:pt x="70" y="126"/>
                  </a:quadBezTo>
                  <a:quadBezTo>
                    <a:pt x="69" y="126"/>
                    <a:pt x="68" y="126"/>
                  </a:quadBezTo>
                  <a:cubicBezTo>
                    <a:pt x="68" y="126"/>
                    <a:pt x="67" y="127"/>
                    <a:pt x="67" y="127"/>
                  </a:cubicBezTo>
                  <a:quadBezTo>
                    <a:pt x="66" y="127"/>
                    <a:pt x="65" y="127"/>
                  </a:quad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quadBezTo>
                    <a:pt x="60" y="126"/>
                    <a:pt x="60" y="126"/>
                  </a:quadBezTo>
                  <a:quadBezTo>
                    <a:pt x="59" y="125"/>
                    <a:pt x="59" y="125"/>
                  </a:quadBezTo>
                  <a:quadBezTo>
                    <a:pt x="12" y="10"/>
                    <a:pt x="12" y="10"/>
                  </a:quadBezTo>
                  <a:quadBezTo>
                    <a:pt x="12" y="10"/>
                    <a:pt x="12" y="10"/>
                  </a:quadBezTo>
                  <a:quadBezTo>
                    <a:pt x="12" y="124"/>
                    <a:pt x="12" y="124"/>
                  </a:quadBezTo>
                  <a:quadBezTo>
                    <a:pt x="12" y="125"/>
                    <a:pt x="11" y="125"/>
                  </a:quadBezTo>
                  <a:quadBezTo>
                    <a:pt x="11" y="126"/>
                    <a:pt x="10" y="126"/>
                  </a:quad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quadBezTo>
                    <a:pt x="0" y="126"/>
                    <a:pt x="0" y="125"/>
                  </a:quadBezTo>
                  <a:quadBezTo>
                    <a:pt x="0" y="125"/>
                    <a:pt x="0" y="124"/>
                  </a:quadBezTo>
                  <a:quadBezTo>
                    <a:pt x="0" y="6"/>
                    <a:pt x="0" y="6"/>
                  </a:quad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quadBezTo>
                    <a:pt x="12" y="0"/>
                    <a:pt x="12" y="0"/>
                  </a:quad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quadBezTo>
                    <a:pt x="65" y="108"/>
                    <a:pt x="65" y="108"/>
                  </a:quadBezTo>
                  <a:quadBezTo>
                    <a:pt x="66" y="108"/>
                    <a:pt x="66" y="108"/>
                  </a:quadBezTo>
                  <a:quadBezTo>
                    <a:pt x="109" y="8"/>
                    <a:pt x="109" y="8"/>
                  </a:quad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quadBezTo>
                    <a:pt x="127" y="0"/>
                    <a:pt x="127" y="0"/>
                  </a:quad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quadBezTo>
                    <a:pt x="131" y="2"/>
                    <a:pt x="132" y="3"/>
                  </a:quad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quadBezTo>
                    <a:pt x="12" y="50"/>
                    <a:pt x="12" y="50"/>
                  </a:quad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quadBezTo>
                    <a:pt x="73" y="79"/>
                    <a:pt x="73" y="79"/>
                  </a:quad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quadBezTo>
                    <a:pt x="75" y="86"/>
                    <a:pt x="74" y="86"/>
                  </a:quadBezTo>
                  <a:quadBezTo>
                    <a:pt x="74" y="87"/>
                    <a:pt x="74" y="88"/>
                  </a:quadBezTo>
                  <a:quadBezTo>
                    <a:pt x="74" y="88"/>
                    <a:pt x="73" y="88"/>
                  </a:quad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12"/>
            <p:cNvSpPr/>
            <p:nvPr/>
          </p:nvSpPr>
          <p:spPr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quadBezTo>
                    <a:pt x="126" y="93"/>
                    <a:pt x="126" y="93"/>
                  </a:quadBezTo>
                  <a:quadBezTo>
                    <a:pt x="126" y="94"/>
                    <a:pt x="125" y="94"/>
                  </a:quad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quadBezTo>
                    <a:pt x="115" y="94"/>
                    <a:pt x="115" y="93"/>
                  </a:quadBezTo>
                  <a:quadBezTo>
                    <a:pt x="115" y="93"/>
                    <a:pt x="115" y="92"/>
                  </a:quadBezTo>
                  <a:quadBezTo>
                    <a:pt x="115" y="38"/>
                    <a:pt x="115" y="38"/>
                  </a:quad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quadBezTo>
                    <a:pt x="69" y="92"/>
                    <a:pt x="69" y="92"/>
                  </a:quadBezTo>
                  <a:quadBezTo>
                    <a:pt x="69" y="93"/>
                    <a:pt x="69" y="93"/>
                  </a:quadBezTo>
                  <a:cubicBezTo>
                    <a:pt x="69" y="94"/>
                    <a:pt x="68" y="94"/>
                    <a:pt x="68" y="94"/>
                  </a:cubicBezTo>
                  <a:quadBezTo>
                    <a:pt x="67" y="94"/>
                    <a:pt x="66" y="95"/>
                  </a:quad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quadBezTo>
                    <a:pt x="58" y="94"/>
                    <a:pt x="58" y="93"/>
                  </a:quadBezTo>
                  <a:cubicBezTo>
                    <a:pt x="58" y="93"/>
                    <a:pt x="57" y="93"/>
                    <a:pt x="57" y="92"/>
                  </a:cubicBezTo>
                  <a:quadBezTo>
                    <a:pt x="57" y="38"/>
                    <a:pt x="57" y="38"/>
                  </a:quad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quadBezTo>
                    <a:pt x="12" y="92"/>
                    <a:pt x="12" y="92"/>
                  </a:quadBezTo>
                  <a:quadBezTo>
                    <a:pt x="12" y="93"/>
                    <a:pt x="11" y="93"/>
                  </a:quadBezTo>
                  <a:quadBezTo>
                    <a:pt x="11" y="94"/>
                    <a:pt x="10" y="94"/>
                  </a:quad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quadBezTo>
                    <a:pt x="2" y="94"/>
                    <a:pt x="1" y="94"/>
                  </a:quadBezTo>
                  <a:cubicBezTo>
                    <a:pt x="1" y="94"/>
                    <a:pt x="0" y="94"/>
                    <a:pt x="0" y="93"/>
                  </a:cubicBezTo>
                  <a:quadBezTo>
                    <a:pt x="0" y="93"/>
                    <a:pt x="0" y="92"/>
                  </a:quadBezTo>
                  <a:quadBezTo>
                    <a:pt x="0" y="4"/>
                    <a:pt x="0" y="4"/>
                  </a:quadBezTo>
                  <a:quadBezTo>
                    <a:pt x="0" y="3"/>
                    <a:pt x="0" y="3"/>
                  </a:quadBezTo>
                  <a:cubicBezTo>
                    <a:pt x="0" y="2"/>
                    <a:pt x="1" y="2"/>
                    <a:pt x="1" y="2"/>
                  </a:cubicBezTo>
                  <a:quadBezTo>
                    <a:pt x="2" y="2"/>
                    <a:pt x="3" y="1"/>
                  </a:quad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quadBezTo>
                    <a:pt x="11" y="3"/>
                    <a:pt x="11" y="4"/>
                  </a:quadBezTo>
                  <a:quadBezTo>
                    <a:pt x="11" y="16"/>
                    <a:pt x="11" y="16"/>
                  </a:quad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quadBezTo>
                    <a:pt x="10" y="134"/>
                    <a:pt x="10" y="134"/>
                  </a:quadBezTo>
                  <a:quadBezTo>
                    <a:pt x="10" y="135"/>
                    <a:pt x="10" y="135"/>
                  </a:quadBezTo>
                  <a:quadBezTo>
                    <a:pt x="10" y="136"/>
                    <a:pt x="9" y="136"/>
                  </a:quad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quadBezTo>
                    <a:pt x="0" y="136"/>
                    <a:pt x="0" y="135"/>
                  </a:quadBezTo>
                  <a:quadBezTo>
                    <a:pt x="0" y="135"/>
                    <a:pt x="0" y="134"/>
                  </a:quadBezTo>
                  <a:quadBezTo>
                    <a:pt x="0" y="3"/>
                    <a:pt x="0" y="3"/>
                  </a:quadBezTo>
                  <a:quadBezTo>
                    <a:pt x="0" y="2"/>
                    <a:pt x="0" y="1"/>
                  </a:quadBezTo>
                  <a:quadBezTo>
                    <a:pt x="0" y="1"/>
                    <a:pt x="1" y="1"/>
                  </a:quad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quadBezTo>
                    <a:pt x="11" y="1"/>
                    <a:pt x="11" y="1"/>
                  </a:quadBezTo>
                  <a:quadBezTo>
                    <a:pt x="11" y="2"/>
                    <a:pt x="11" y="3"/>
                  </a:quadBezTo>
                  <a:quadBezTo>
                    <a:pt x="11" y="58"/>
                    <a:pt x="11" y="58"/>
                  </a:quad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quadBezTo>
                    <a:pt x="11" y="110"/>
                    <a:pt x="11" y="110"/>
                  </a:quad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quadBezTo>
                    <a:pt x="12" y="50"/>
                    <a:pt x="12" y="50"/>
                  </a:quad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quadBezTo>
                    <a:pt x="73" y="79"/>
                    <a:pt x="73" y="79"/>
                  </a:quad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quadBezTo>
                    <a:pt x="74" y="87"/>
                    <a:pt x="74" y="88"/>
                  </a:quad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15"/>
            <p:cNvSpPr/>
            <p:nvPr/>
          </p:nvSpPr>
          <p:spPr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quadBezTo>
                    <a:pt x="48" y="14"/>
                    <a:pt x="47" y="14"/>
                  </a:quad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quadBezTo>
                    <a:pt x="12" y="92"/>
                    <a:pt x="12" y="92"/>
                  </a:quadBezTo>
                  <a:quadBezTo>
                    <a:pt x="12" y="93"/>
                    <a:pt x="11" y="93"/>
                  </a:quadBezTo>
                  <a:quadBezTo>
                    <a:pt x="11" y="94"/>
                    <a:pt x="10" y="94"/>
                  </a:quad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quadBezTo>
                    <a:pt x="2" y="94"/>
                    <a:pt x="1" y="94"/>
                  </a:quadBezTo>
                  <a:cubicBezTo>
                    <a:pt x="1" y="94"/>
                    <a:pt x="0" y="94"/>
                    <a:pt x="0" y="93"/>
                  </a:cubicBezTo>
                  <a:quadBezTo>
                    <a:pt x="0" y="93"/>
                    <a:pt x="0" y="92"/>
                  </a:quadBezTo>
                  <a:quadBezTo>
                    <a:pt x="0" y="4"/>
                    <a:pt x="0" y="4"/>
                  </a:quadBezTo>
                  <a:quadBezTo>
                    <a:pt x="0" y="3"/>
                    <a:pt x="0" y="3"/>
                  </a:quadBezTo>
                  <a:cubicBezTo>
                    <a:pt x="0" y="2"/>
                    <a:pt x="1" y="2"/>
                    <a:pt x="1" y="2"/>
                  </a:cubicBezTo>
                  <a:quadBezTo>
                    <a:pt x="2" y="2"/>
                    <a:pt x="3" y="1"/>
                  </a:quadBezTo>
                  <a:quadBezTo>
                    <a:pt x="4" y="1"/>
                    <a:pt x="6" y="1"/>
                  </a:quad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quadBezTo>
                    <a:pt x="11" y="3"/>
                    <a:pt x="11" y="4"/>
                  </a:quadBezTo>
                  <a:quadBezTo>
                    <a:pt x="11" y="18"/>
                    <a:pt x="11" y="18"/>
                  </a:quad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quadBezTo>
                    <a:pt x="48" y="3"/>
                    <a:pt x="49" y="4"/>
                  </a:quadBezTo>
                  <a:quadBezTo>
                    <a:pt x="49" y="4"/>
                    <a:pt x="49" y="4"/>
                  </a:quadBezTo>
                  <a:quadBezTo>
                    <a:pt x="49" y="5"/>
                    <a:pt x="49" y="6"/>
                  </a:quadBezTo>
                  <a:quadBezTo>
                    <a:pt x="49" y="7"/>
                    <a:pt x="49" y="8"/>
                  </a:quad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16"/>
            <p:cNvSpPr/>
            <p:nvPr/>
          </p:nvSpPr>
          <p:spPr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quadBezTo>
                    <a:pt x="0" y="81"/>
                    <a:pt x="0" y="80"/>
                  </a:quadBezTo>
                  <a:cubicBezTo>
                    <a:pt x="0" y="79"/>
                    <a:pt x="1" y="79"/>
                    <a:pt x="1" y="78"/>
                  </a:cubicBezTo>
                  <a:quadBezTo>
                    <a:pt x="1" y="78"/>
                    <a:pt x="2" y="77"/>
                  </a:quadBezTo>
                  <a:quadBezTo>
                    <a:pt x="2" y="77"/>
                    <a:pt x="3" y="77"/>
                  </a:quad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quadBezTo>
                    <a:pt x="55" y="8"/>
                    <a:pt x="56" y="8"/>
                  </a:quadBezTo>
                  <a:quadBezTo>
                    <a:pt x="56" y="9"/>
                    <a:pt x="56" y="10"/>
                  </a:quadBezTo>
                  <a:cubicBezTo>
                    <a:pt x="56" y="10"/>
                    <a:pt x="56" y="11"/>
                    <a:pt x="56" y="12"/>
                  </a:cubicBezTo>
                  <a:quadBezTo>
                    <a:pt x="56" y="13"/>
                    <a:pt x="56" y="14"/>
                  </a:quadBezTo>
                  <a:cubicBezTo>
                    <a:pt x="56" y="14"/>
                    <a:pt x="55" y="15"/>
                    <a:pt x="55" y="15"/>
                  </a:cubicBezTo>
                  <a:quadBezTo>
                    <a:pt x="55" y="16"/>
                    <a:pt x="55" y="16"/>
                  </a:quadBezTo>
                  <a:quadBezTo>
                    <a:pt x="54" y="17"/>
                    <a:pt x="54" y="17"/>
                  </a:quad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17"/>
            <p:cNvSpPr/>
            <p:nvPr/>
          </p:nvSpPr>
          <p:spPr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18"/>
            <p:cNvSpPr/>
            <p:nvPr/>
          </p:nvSpPr>
          <p:spPr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19"/>
            <p:cNvSpPr/>
            <p:nvPr/>
          </p:nvSpPr>
          <p:spPr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0"/>
            <p:cNvSpPr/>
            <p:nvPr/>
          </p:nvSpPr>
          <p:spPr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1"/>
            <p:cNvSpPr/>
            <p:nvPr/>
          </p:nvSpPr>
          <p:spPr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 05 </a:t>
            </a:r>
            <a:r>
              <a:rPr lang="ko-KR" altLang="en-US" sz="2200"/>
              <a:t>국내 부적격헌혈자 중 건강진단 부적격헌혈자 비율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7" y="1268760"/>
            <a:ext cx="8457540" cy="48965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i="0" dirty="0"/>
              <a:t> 하단의 관리도는 국내 헌혈자 중 부적격 헌혈자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즉 헌혈 지원을 하였음에도 불구하고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헌혈에 적합하지 </a:t>
            </a:r>
            <a:r>
              <a:rPr lang="ko-KR" altLang="en-US" sz="1400" i="0" dirty="0" err="1"/>
              <a:t>않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아 헌혈을 하지 못한 인원을 전체 헌혈 지원자의 수로 나누어 비율로 표현한 계수형 </a:t>
            </a:r>
            <a:r>
              <a:rPr lang="ko-KR" altLang="en-US" sz="1400" i="0" dirty="0" err="1"/>
              <a:t>관리도이다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b="1" i="0" dirty="0"/>
              <a:t> 헌혈자의 수는 매번 샘플링 되는 집단의 수가 동일하지 않으므로</a:t>
            </a:r>
            <a:r>
              <a:rPr lang="en-US" altLang="ko-KR" sz="1400" b="1" i="0" dirty="0"/>
              <a:t>,</a:t>
            </a:r>
            <a:r>
              <a:rPr lang="ko-KR" altLang="en-US" sz="1400" b="1" i="0" dirty="0"/>
              <a:t> 이를 </a:t>
            </a:r>
            <a:r>
              <a:rPr lang="en-US" altLang="ko-KR" sz="1400" b="1" i="0" dirty="0"/>
              <a:t>r</a:t>
            </a:r>
            <a:r>
              <a:rPr lang="ko-KR" altLang="en-US" sz="1400" b="1" i="0" dirty="0"/>
              <a:t>의 관리도에서 </a:t>
            </a:r>
            <a:r>
              <a:rPr lang="en-US" altLang="ko-KR" sz="1400" b="1" i="0" dirty="0" err="1"/>
              <a:t>xbar</a:t>
            </a:r>
            <a:r>
              <a:rPr lang="en-US" altLang="ko-KR" sz="1400" b="1" i="0" dirty="0"/>
              <a:t>-one</a:t>
            </a:r>
            <a:r>
              <a:rPr lang="ko-KR" altLang="en-US" sz="1400" b="1" i="0" dirty="0"/>
              <a:t> </a:t>
            </a:r>
            <a:r>
              <a:rPr lang="en-US" altLang="ko-KR" sz="1400" b="1" i="0" dirty="0"/>
              <a:t>chart</a:t>
            </a:r>
            <a:r>
              <a:rPr lang="ko-KR" altLang="en-US" sz="1400" b="1" i="0" dirty="0"/>
              <a:t>를 </a:t>
            </a:r>
            <a:endParaRPr lang="en-US" altLang="ko-KR" sz="1400" b="1" i="0" dirty="0"/>
          </a:p>
          <a:p>
            <a:pPr lvl="0">
              <a:defRPr/>
            </a:pPr>
            <a:r>
              <a:rPr lang="ko-KR" altLang="en-US" sz="1400" b="1" i="0" dirty="0"/>
              <a:t>이용하여 불량률</a:t>
            </a:r>
            <a:r>
              <a:rPr lang="en-US" altLang="ko-KR" sz="1400" b="1" i="0" dirty="0"/>
              <a:t>(</a:t>
            </a:r>
            <a:r>
              <a:rPr lang="ko-KR" altLang="en-US" sz="1400" b="1" i="0" dirty="0"/>
              <a:t>여기서는 부적격자의 수</a:t>
            </a:r>
            <a:r>
              <a:rPr lang="en-US" altLang="ko-KR" sz="1400" b="1" i="0" dirty="0"/>
              <a:t>)</a:t>
            </a:r>
            <a:r>
              <a:rPr lang="ko-KR" altLang="en-US" sz="1400" b="1" i="0" dirty="0"/>
              <a:t>을 관리하는 </a:t>
            </a:r>
            <a:r>
              <a:rPr lang="en-US" altLang="ko-KR" sz="1400" b="1" i="0" dirty="0"/>
              <a:t>p</a:t>
            </a:r>
            <a:r>
              <a:rPr lang="ko-KR" altLang="en-US" sz="1400" b="1" i="0" dirty="0"/>
              <a:t>관리도</a:t>
            </a:r>
            <a:r>
              <a:rPr lang="ko-KR" altLang="en-US" sz="1400" i="0" dirty="0"/>
              <a:t>로써 </a:t>
            </a:r>
            <a:r>
              <a:rPr lang="ko-KR" altLang="en-US" sz="1400" i="0" dirty="0" err="1"/>
              <a:t>나타내었다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계량형 관리도와 마찬가지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코로나 시점 이후 관리도 상에서 이상점이 판정되었으므로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이를 </a:t>
            </a:r>
            <a:r>
              <a:rPr lang="en-US" altLang="ko-KR" sz="1400" i="0" dirty="0" err="1"/>
              <a:t>cusum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관리도를 작성하여 더 자세히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모니터링 하고자 한다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1875" y="3068960"/>
            <a:ext cx="6338833" cy="2997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 05 </a:t>
            </a:r>
            <a:r>
              <a:rPr lang="ko-KR" altLang="en-US" sz="2200"/>
              <a:t>국내 부적격헌혈자 중 건강진단 부적격헌혈자 비율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7" y="1268760"/>
            <a:ext cx="8529548" cy="48965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400" i="0" dirty="0" err="1"/>
              <a:t>cusum</a:t>
            </a:r>
            <a:r>
              <a:rPr lang="en-US" altLang="ko-KR" sz="1400" i="0" dirty="0"/>
              <a:t>  </a:t>
            </a:r>
            <a:r>
              <a:rPr lang="ko-KR" altLang="en-US" sz="1400" i="0" dirty="0"/>
              <a:t>관리도에서 모니터링 한 결과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코로나 시점 이후 </a:t>
            </a:r>
            <a:r>
              <a:rPr lang="en-US" altLang="ko-KR" sz="1400" i="0" dirty="0" err="1"/>
              <a:t>cusum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관리상한을 넘어서는 점들이 </a:t>
            </a:r>
            <a:r>
              <a:rPr lang="ko-KR" altLang="en-US" sz="1400" i="0" dirty="0" err="1"/>
              <a:t>타점되고</a:t>
            </a:r>
            <a:r>
              <a:rPr lang="ko-KR" altLang="en-US" sz="1400" i="0" dirty="0"/>
              <a:t> 있다 </a:t>
            </a:r>
            <a:r>
              <a:rPr lang="en-US" altLang="ko-KR" sz="1400" i="0" dirty="0"/>
              <a:t>.</a:t>
            </a:r>
          </a:p>
          <a:p>
            <a:pPr lvl="0">
              <a:defRPr/>
            </a:pPr>
            <a:r>
              <a:rPr lang="ko-KR" altLang="en-US" sz="1400" i="0" dirty="0"/>
              <a:t>이는 코로나 시점 이후 부적격자의 수가 누적해서 </a:t>
            </a:r>
            <a:r>
              <a:rPr lang="ko-KR" altLang="en-US" sz="1400" i="0" dirty="0" err="1"/>
              <a:t>증가하는것으로</a:t>
            </a:r>
            <a:r>
              <a:rPr lang="ko-KR" altLang="en-US" sz="1400" i="0" dirty="0"/>
              <a:t> 볼 수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</a:p>
          <a:p>
            <a:pPr lvl="0" algn="ctr">
              <a:defRPr/>
            </a:pPr>
            <a:endParaRPr lang="ko-KR" altLang="en-US" i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9235" y="2276872"/>
            <a:ext cx="558552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59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1268760"/>
            <a:ext cx="8496944" cy="509771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b="0" i="0" dirty="0"/>
              <a:t>앞에서의 모든 관리도 들은 관심 품질 특성치를 하나로 가정하고 관리도를 작성한 것이다</a:t>
            </a:r>
            <a:r>
              <a:rPr lang="en-US" altLang="ko-KR" sz="1400" b="0" i="0" dirty="0"/>
              <a:t>.</a:t>
            </a:r>
            <a:r>
              <a:rPr lang="ko-KR" altLang="en-US" sz="1400" b="0" i="0" dirty="0"/>
              <a:t> 하지만 실제로는 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하나 이상의 품질 특성치에 의해 공정의 변동이 생기므로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두개 이상의 변동을 모니터링하는 관리 기법이 요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 err="1"/>
              <a:t>구된다</a:t>
            </a:r>
            <a:r>
              <a:rPr lang="en-US" altLang="ko-KR" sz="1400" b="0" i="0" dirty="0"/>
              <a:t>.</a:t>
            </a:r>
            <a:r>
              <a:rPr lang="ko-KR" altLang="en-US" sz="1400" b="0" i="0" dirty="0"/>
              <a:t> 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다음의 관리도는 </a:t>
            </a:r>
            <a:r>
              <a:rPr lang="ko-KR" altLang="en-US" sz="1400" b="0" i="0" dirty="0" err="1"/>
              <a:t>카이제곱</a:t>
            </a:r>
            <a:r>
              <a:rPr lang="ko-KR" altLang="en-US" sz="1400" b="0" i="0" dirty="0"/>
              <a:t> 분포를 이용한 </a:t>
            </a:r>
            <a:r>
              <a:rPr lang="en-US" altLang="ko-KR" sz="1400" b="0" i="0" dirty="0" err="1"/>
              <a:t>Hotelling</a:t>
            </a:r>
            <a:r>
              <a:rPr lang="en-US" altLang="ko-KR" sz="1400" b="0" i="0" dirty="0"/>
              <a:t> T^2</a:t>
            </a:r>
            <a:r>
              <a:rPr lang="ko-KR" altLang="en-US" sz="1400" b="0" i="0" dirty="0"/>
              <a:t> 관리도로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국내 헌혈자 중 대한 적십자사에서 헌혈을 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한 사람의 수와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대한 적십자사 외의 헌혈기관에서 헌혈을 한 사람 수를 </a:t>
            </a:r>
            <a:r>
              <a:rPr lang="ko-KR" altLang="en-US" sz="1400" b="0" i="0" dirty="0" err="1"/>
              <a:t>이변량</a:t>
            </a:r>
            <a:r>
              <a:rPr lang="ko-KR" altLang="en-US" sz="1400" b="0" i="0" dirty="0"/>
              <a:t> 관리도로 표현하였다</a:t>
            </a:r>
            <a:r>
              <a:rPr lang="en-US" altLang="ko-KR" sz="1400" b="0" i="0" dirty="0"/>
              <a:t>.18</a:t>
            </a:r>
            <a:r>
              <a:rPr lang="ko-KR" altLang="en-US" sz="1400" b="0" i="0" dirty="0"/>
              <a:t>번째 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점이 관리 상한을 벗어나서 타점 되었으므로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 적십자 내 헌혈 자 혹은 적십자 외 헌혈자의 평균에 변화가 </a:t>
            </a:r>
            <a:r>
              <a:rPr lang="ko-KR" altLang="en-US" sz="1400" b="0" i="0" dirty="0" err="1"/>
              <a:t>있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음을 추론할 수 있다</a:t>
            </a:r>
            <a:r>
              <a:rPr lang="en-US" altLang="ko-KR" sz="1400" b="0" i="0" dirty="0"/>
              <a:t>.</a:t>
            </a:r>
            <a:r>
              <a:rPr lang="ko-KR" altLang="en-US" sz="1400" b="0" i="0" dirty="0"/>
              <a:t>  실제로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각각의 관리도를 그려보면</a:t>
            </a:r>
            <a:r>
              <a:rPr lang="en-US" altLang="ko-KR" sz="1400" b="0" i="0" dirty="0"/>
              <a:t>,</a:t>
            </a:r>
            <a:r>
              <a:rPr lang="ko-KR" altLang="en-US" sz="1400" b="0" i="0" dirty="0"/>
              <a:t> </a:t>
            </a:r>
            <a:r>
              <a:rPr lang="en-US" altLang="ko-KR" sz="1400" b="0" i="0" dirty="0"/>
              <a:t>18</a:t>
            </a:r>
            <a:r>
              <a:rPr lang="ko-KR" altLang="en-US" sz="1400" b="0" i="0" dirty="0"/>
              <a:t>번째 점인 </a:t>
            </a:r>
            <a:r>
              <a:rPr lang="en-US" altLang="ko-KR" sz="1400" b="0" i="0" dirty="0"/>
              <a:t>2016</a:t>
            </a:r>
            <a:r>
              <a:rPr lang="ko-KR" altLang="en-US" sz="1400" b="0" i="0" dirty="0"/>
              <a:t>년 </a:t>
            </a:r>
            <a:r>
              <a:rPr lang="en-US" altLang="ko-KR" sz="1400" b="0" i="0" dirty="0"/>
              <a:t>2</a:t>
            </a:r>
            <a:r>
              <a:rPr lang="ko-KR" altLang="en-US" sz="1400" b="0" i="0" dirty="0"/>
              <a:t>분기에 적십자사 외 헌혈자의 </a:t>
            </a:r>
            <a:endParaRPr lang="en-US" altLang="ko-KR" sz="1400" b="0" i="0" dirty="0"/>
          </a:p>
          <a:p>
            <a:pPr lvl="0">
              <a:defRPr/>
            </a:pPr>
            <a:r>
              <a:rPr lang="ko-KR" altLang="en-US" sz="1400" b="0" i="0" dirty="0"/>
              <a:t>수가 관리 상한을 넘어 </a:t>
            </a:r>
            <a:r>
              <a:rPr lang="ko-KR" altLang="en-US" sz="1400" b="0" i="0" dirty="0" err="1"/>
              <a:t>타점되었음을</a:t>
            </a:r>
            <a:r>
              <a:rPr lang="ko-KR" altLang="en-US" sz="1400" b="0" i="0" dirty="0"/>
              <a:t> 알 수 있다</a:t>
            </a:r>
            <a:r>
              <a:rPr lang="en-US" altLang="ko-KR" sz="1400" b="0" i="0" dirty="0"/>
              <a:t>.</a:t>
            </a:r>
            <a:r>
              <a:rPr lang="ko-KR" altLang="en-US" sz="1400" b="0" i="0" dirty="0"/>
              <a:t>  </a:t>
            </a:r>
            <a:r>
              <a:rPr lang="ko-KR" altLang="en-US" sz="1400" b="1" i="0" dirty="0"/>
              <a:t>하지만</a:t>
            </a:r>
            <a:r>
              <a:rPr lang="en-US" altLang="ko-KR" sz="1400" b="1" i="0" dirty="0"/>
              <a:t>,</a:t>
            </a:r>
            <a:r>
              <a:rPr lang="ko-KR" altLang="en-US" sz="1400" b="1" i="0" dirty="0"/>
              <a:t> 두개의 특성치들이 독립이라는 근거가 없기에</a:t>
            </a:r>
            <a:r>
              <a:rPr lang="en-US" altLang="ko-KR" sz="1400" b="1" i="0" dirty="0"/>
              <a:t>,</a:t>
            </a:r>
          </a:p>
          <a:p>
            <a:pPr lvl="0">
              <a:defRPr/>
            </a:pPr>
            <a:r>
              <a:rPr lang="ko-KR" altLang="en-US" sz="1400" b="1" i="0" dirty="0"/>
              <a:t> </a:t>
            </a:r>
            <a:r>
              <a:rPr lang="en-US" altLang="ko-KR" sz="1400" b="1" i="0" dirty="0"/>
              <a:t>T^2 </a:t>
            </a:r>
            <a:r>
              <a:rPr lang="ko-KR" altLang="en-US" sz="1400" b="1" i="0" dirty="0"/>
              <a:t>관리도 의 해석에 의존하여 개별 특성치들의 관리도를 해석하여 원인을 분석하는 것은 매우 왜곡된 </a:t>
            </a:r>
            <a:endParaRPr lang="en-US" altLang="ko-KR" sz="1400" b="1" i="0" dirty="0"/>
          </a:p>
          <a:p>
            <a:pPr lvl="0">
              <a:defRPr/>
            </a:pPr>
            <a:r>
              <a:rPr lang="ko-KR" altLang="en-US" sz="1400" b="1" i="0" dirty="0"/>
              <a:t>결론을 도출할 수 있다</a:t>
            </a:r>
            <a:r>
              <a:rPr lang="en-US" altLang="ko-KR" sz="1400" b="1" i="0" dirty="0"/>
              <a:t>.</a:t>
            </a:r>
            <a:r>
              <a:rPr lang="ko-KR" altLang="en-US" sz="1400" b="0" i="0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06</a:t>
            </a:r>
            <a:r>
              <a:rPr lang="ko-KR" altLang="en-US" dirty="0"/>
              <a:t> </a:t>
            </a:r>
            <a:r>
              <a:rPr lang="ko-KR" altLang="en-US" dirty="0" err="1"/>
              <a:t>다변량</a:t>
            </a:r>
            <a:r>
              <a:rPr lang="ko-KR" altLang="en-US" dirty="0"/>
              <a:t> 관리도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3921266"/>
            <a:ext cx="4104456" cy="2254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9992" y="3921266"/>
            <a:ext cx="4198345" cy="2275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앞서 작성한 관리도를 통하여</a:t>
            </a:r>
            <a:r>
              <a:rPr lang="en-US" altLang="ko-KR" i="0" dirty="0"/>
              <a:t>,</a:t>
            </a:r>
            <a:r>
              <a:rPr lang="ko-KR" altLang="en-US" i="0" dirty="0"/>
              <a:t> 대한민국 헌혈자 수의 산포에 대해 개략적인 정보를 획득 할 수 </a:t>
            </a: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있었다</a:t>
            </a:r>
            <a:r>
              <a:rPr lang="en-US" altLang="ko-KR" i="0" dirty="0"/>
              <a:t>.</a:t>
            </a:r>
            <a:r>
              <a:rPr lang="ko-KR" altLang="en-US" i="0" dirty="0"/>
              <a:t> 그러나 앞의 </a:t>
            </a:r>
            <a:r>
              <a:rPr lang="ko-KR" altLang="en-US" i="0" dirty="0" err="1"/>
              <a:t>다변량</a:t>
            </a:r>
            <a:r>
              <a:rPr lang="ko-KR" altLang="en-US" i="0" dirty="0"/>
              <a:t> 관리도에서 설명한 것과 같이</a:t>
            </a:r>
            <a:r>
              <a:rPr lang="en-US" altLang="ko-KR" i="0" dirty="0"/>
              <a:t>,</a:t>
            </a:r>
            <a:r>
              <a:rPr lang="ko-KR" altLang="en-US" i="0" dirty="0"/>
              <a:t> 품질</a:t>
            </a:r>
            <a:r>
              <a:rPr lang="en-US" altLang="ko-KR" i="0" dirty="0"/>
              <a:t>(</a:t>
            </a:r>
            <a:r>
              <a:rPr lang="ko-KR" altLang="en-US" i="0" dirty="0"/>
              <a:t>헌혈자 수</a:t>
            </a:r>
            <a:r>
              <a:rPr lang="en-US" altLang="ko-KR" i="0" dirty="0"/>
              <a:t>)</a:t>
            </a:r>
            <a:r>
              <a:rPr lang="ko-KR" altLang="en-US" i="0" dirty="0"/>
              <a:t>에 영향을 미치는 </a:t>
            </a: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특성치는 매우 다양하므로</a:t>
            </a:r>
            <a:r>
              <a:rPr lang="en-US" altLang="ko-KR" i="0" dirty="0"/>
              <a:t>,</a:t>
            </a:r>
            <a:r>
              <a:rPr lang="ko-KR" altLang="en-US" i="0" dirty="0"/>
              <a:t> 이를 특정하여 요인을 분석하는 것은 매우 어렵다</a:t>
            </a:r>
            <a:r>
              <a:rPr lang="en-US" altLang="ko-KR" i="0" dirty="0"/>
              <a:t>.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>
              <a:defRPr/>
            </a:pPr>
            <a:endParaRPr lang="ko-KR" altLang="en-US" i="0" dirty="0"/>
          </a:p>
          <a:p>
            <a:pPr>
              <a:defRPr/>
            </a:pPr>
            <a:r>
              <a:rPr lang="ko-KR" altLang="en-US" i="0" dirty="0"/>
              <a:t>따라서 이에 대한 요인 분석은</a:t>
            </a:r>
            <a:r>
              <a:rPr lang="en-US" altLang="ko-KR" i="0" dirty="0"/>
              <a:t>,</a:t>
            </a:r>
            <a:r>
              <a:rPr lang="ko-KR" altLang="en-US" i="0" dirty="0"/>
              <a:t> </a:t>
            </a:r>
            <a:r>
              <a:rPr lang="ko-KR" altLang="en-US" i="0" dirty="0" err="1"/>
              <a:t>타점된</a:t>
            </a:r>
            <a:r>
              <a:rPr lang="ko-KR" altLang="en-US" i="0" dirty="0"/>
              <a:t> 시점에 발생한 주요 혈액 관련 정보들과 대한민국 헌혈</a:t>
            </a:r>
            <a:endParaRPr lang="en-US" altLang="ko-KR" i="0" dirty="0"/>
          </a:p>
          <a:p>
            <a:pPr>
              <a:defRPr/>
            </a:pPr>
            <a:r>
              <a:rPr lang="ko-KR" altLang="en-US" i="0" dirty="0"/>
              <a:t>의 특성</a:t>
            </a:r>
            <a:r>
              <a:rPr lang="en-US" altLang="ko-KR" i="0" dirty="0"/>
              <a:t> </a:t>
            </a:r>
            <a:r>
              <a:rPr lang="ko-KR" altLang="en-US" i="0" dirty="0"/>
              <a:t>그리고 앞서 작성한 특성관리도를 결부 시켜 원인을 추론해 보도록 하겠다</a:t>
            </a:r>
            <a:r>
              <a:rPr lang="en-US" altLang="ko-KR" i="0" dirty="0"/>
              <a:t>.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07</a:t>
            </a:r>
            <a:r>
              <a:rPr lang="ko-KR" altLang="en-US" dirty="0"/>
              <a:t> 관리도를 통한 혈액 부족 사태의 원인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744606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  <a:defRPr/>
            </a:pPr>
            <a:r>
              <a:rPr lang="en-US" altLang="ko-KR" sz="1400" i="0" dirty="0"/>
              <a:t>2013</a:t>
            </a:r>
            <a:r>
              <a:rPr lang="ko-KR" altLang="en-US" sz="1400" i="0" dirty="0"/>
              <a:t>년도와 </a:t>
            </a:r>
            <a:r>
              <a:rPr lang="en-US" altLang="ko-KR" sz="1400" i="0" dirty="0"/>
              <a:t>2015</a:t>
            </a:r>
            <a:r>
              <a:rPr lang="ko-KR" altLang="en-US" sz="1400" i="0" dirty="0"/>
              <a:t>년도의 증가하는 헌혈자 수</a:t>
            </a:r>
            <a:endParaRPr lang="en-US" altLang="ko-KR" sz="1400" i="0" dirty="0"/>
          </a:p>
          <a:p>
            <a:pPr marL="0" indent="0">
              <a:defRPr/>
            </a:pPr>
            <a:r>
              <a:rPr lang="ko-KR" altLang="en-US" sz="1400" i="0" dirty="0"/>
              <a:t> 통계청 자료에 따르면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대한 민국 헌혈자 수의 </a:t>
            </a:r>
            <a:r>
              <a:rPr lang="en-US" altLang="ko-KR" sz="1400" i="0" dirty="0"/>
              <a:t>70%</a:t>
            </a:r>
            <a:r>
              <a:rPr lang="ko-KR" altLang="en-US" sz="1400" i="0" dirty="0"/>
              <a:t> 이상은 </a:t>
            </a:r>
            <a:r>
              <a:rPr lang="en-US" altLang="ko-KR" sz="1400" i="0" dirty="0"/>
              <a:t>10</a:t>
            </a:r>
            <a:r>
              <a:rPr lang="ko-KR" altLang="en-US" sz="1400" i="0" dirty="0"/>
              <a:t>대</a:t>
            </a:r>
            <a:r>
              <a:rPr lang="en-US" altLang="ko-KR" sz="1400" i="0" dirty="0"/>
              <a:t>~20</a:t>
            </a:r>
            <a:r>
              <a:rPr lang="ko-KR" altLang="en-US" sz="1400" i="0" dirty="0"/>
              <a:t>대이다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 보건 복지부는 </a:t>
            </a:r>
            <a:r>
              <a:rPr lang="en-US" altLang="ko-KR" sz="1400" i="0" dirty="0"/>
              <a:t>2010</a:t>
            </a:r>
            <a:r>
              <a:rPr lang="ko-KR" altLang="en-US" sz="1400" i="0" dirty="0"/>
              <a:t>년 </a:t>
            </a:r>
            <a:r>
              <a:rPr lang="en-US" altLang="ko-KR" sz="1400" i="0" dirty="0"/>
              <a:t>7</a:t>
            </a:r>
            <a:r>
              <a:rPr lang="ko-KR" altLang="en-US" sz="1400" i="0" dirty="0"/>
              <a:t>월 </a:t>
            </a:r>
            <a:r>
              <a:rPr lang="en-US" altLang="ko-KR" sz="1400" i="0" dirty="0"/>
              <a:t>1</a:t>
            </a:r>
            <a:r>
              <a:rPr lang="ko-KR" altLang="en-US" sz="1400" i="0" dirty="0"/>
              <a:t>일부터 헌혈을 하는 학생에 한해 봉사 시간 </a:t>
            </a:r>
            <a:r>
              <a:rPr lang="en-US" altLang="ko-KR" sz="1400" i="0" dirty="0"/>
              <a:t>4</a:t>
            </a:r>
            <a:r>
              <a:rPr lang="ko-KR" altLang="en-US" sz="1400" i="0" dirty="0"/>
              <a:t>시간을 부여하는 정책을 시행하였다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이로 인해 전체 헌혈자의 수의 대부분을 차지하는 학생들의 헌혈 수가 증가함으로써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전반적인 헌혈자 수의 증가가 있었다고 추론 할 수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  <a:p>
            <a:pPr marL="0" indent="0">
              <a:defRPr/>
            </a:pPr>
            <a:endParaRPr lang="ko-KR" altLang="en-US" sz="1400" i="0" dirty="0"/>
          </a:p>
          <a:p>
            <a:pPr>
              <a:defRPr/>
            </a:pPr>
            <a:r>
              <a:rPr lang="en-US" altLang="ko-KR" sz="1400" i="0" dirty="0"/>
              <a:t>2.   ’M' </a:t>
            </a:r>
            <a:r>
              <a:rPr lang="ko-KR" altLang="en-US" sz="1400" i="0" dirty="0"/>
              <a:t>자 형태의 구간 변화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 </a:t>
            </a:r>
            <a:r>
              <a:rPr lang="en-US" altLang="ko-KR" sz="1400" i="0" dirty="0" err="1"/>
              <a:t>xbar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관리도의 연간 타점 되는 점들을 관찰하면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대부분의 시점에서 </a:t>
            </a:r>
            <a:r>
              <a:rPr lang="en-US" altLang="ko-KR" sz="1400" i="0" dirty="0"/>
              <a:t>‘M’</a:t>
            </a:r>
            <a:r>
              <a:rPr lang="ko-KR" altLang="en-US" sz="1400" i="0" dirty="0"/>
              <a:t>자 형태의 등락이 관찰됨을 볼 수 </a:t>
            </a:r>
            <a:r>
              <a:rPr lang="ko-KR" altLang="en-US" sz="1400" i="0" dirty="0" err="1"/>
              <a:t>있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이는 앞서 설명한 바와 같이 대부분의 헌혈자가 학생인 것에 기인한다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 학생들이 방학을 맞는 </a:t>
            </a:r>
            <a:r>
              <a:rPr lang="en-US" altLang="ko-KR" sz="1400" i="0" dirty="0"/>
              <a:t>1</a:t>
            </a:r>
            <a:r>
              <a:rPr lang="ko-KR" altLang="en-US" sz="1400" i="0" dirty="0"/>
              <a:t>분기와 </a:t>
            </a:r>
            <a:r>
              <a:rPr lang="en-US" altLang="ko-KR" sz="1400" i="0" dirty="0"/>
              <a:t>4</a:t>
            </a:r>
          </a:p>
          <a:p>
            <a:pPr>
              <a:defRPr/>
            </a:pPr>
            <a:r>
              <a:rPr lang="ko-KR" altLang="en-US" sz="1400" i="0" dirty="0"/>
              <a:t>분기는 개학 시즌인 </a:t>
            </a:r>
            <a:r>
              <a:rPr lang="en-US" altLang="ko-KR" sz="1400" i="0" dirty="0"/>
              <a:t>2</a:t>
            </a:r>
            <a:r>
              <a:rPr lang="ko-KR" altLang="en-US" sz="1400" i="0" dirty="0"/>
              <a:t>분기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3</a:t>
            </a:r>
            <a:r>
              <a:rPr lang="ko-KR" altLang="en-US" sz="1400" i="0" dirty="0"/>
              <a:t>분기의 </a:t>
            </a:r>
            <a:r>
              <a:rPr lang="ko-KR" altLang="en-US" sz="1400" i="0" dirty="0" err="1"/>
              <a:t>헌혈량에</a:t>
            </a:r>
            <a:r>
              <a:rPr lang="ko-KR" altLang="en-US" sz="1400" i="0" dirty="0"/>
              <a:t> 비해 항상 낮은 값으로 </a:t>
            </a:r>
            <a:r>
              <a:rPr lang="ko-KR" altLang="en-US" sz="1400" i="0" dirty="0" err="1"/>
              <a:t>타점되고</a:t>
            </a:r>
            <a:r>
              <a:rPr lang="ko-KR" altLang="en-US" sz="1400" i="0" dirty="0"/>
              <a:t>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 이는 사회적 거리두기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로 인해 방학과 개학 시즌의 차이가 옅었던 </a:t>
            </a:r>
            <a:r>
              <a:rPr lang="en-US" altLang="ko-KR" sz="1400" i="0" dirty="0"/>
              <a:t>2020</a:t>
            </a:r>
            <a:r>
              <a:rPr lang="ko-KR" altLang="en-US" sz="1400" i="0" dirty="0"/>
              <a:t>년을 제외하고는 모든 구간에서 비슷한 추세를 보인다</a:t>
            </a:r>
            <a:r>
              <a:rPr lang="en-US" altLang="ko-KR" sz="1400" i="0" dirty="0"/>
              <a:t>.</a:t>
            </a:r>
          </a:p>
          <a:p>
            <a:pPr>
              <a:defRPr/>
            </a:pPr>
            <a:endParaRPr lang="en-US" altLang="ko-KR" sz="1400" i="0" dirty="0"/>
          </a:p>
          <a:p>
            <a:pPr>
              <a:defRPr/>
            </a:pPr>
            <a:r>
              <a:rPr lang="en-US" altLang="ko-KR" sz="1400" i="0" dirty="0"/>
              <a:t>3.   17</a:t>
            </a:r>
            <a:r>
              <a:rPr lang="ko-KR" altLang="en-US" sz="1400" i="0" dirty="0"/>
              <a:t>년도 이후 감소하는 헌혈자의 수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 헌혈자의 수는 </a:t>
            </a:r>
            <a:r>
              <a:rPr lang="en-US" altLang="ko-KR" sz="1400" i="0" dirty="0"/>
              <a:t>2016</a:t>
            </a:r>
            <a:r>
              <a:rPr lang="ko-KR" altLang="en-US" sz="1400" i="0" dirty="0"/>
              <a:t>년 </a:t>
            </a:r>
            <a:r>
              <a:rPr lang="en-US" altLang="ko-KR" sz="1400" i="0" dirty="0"/>
              <a:t>4</a:t>
            </a:r>
            <a:r>
              <a:rPr lang="ko-KR" altLang="en-US" sz="1400" i="0" dirty="0"/>
              <a:t>분기를 기점으로 하여 하락 추세를 보이다 코로나 이후 급감하고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2017</a:t>
            </a:r>
            <a:r>
              <a:rPr lang="ko-KR" altLang="en-US" sz="1400" i="0" dirty="0"/>
              <a:t>년에서 </a:t>
            </a:r>
            <a:endParaRPr lang="en-US" altLang="ko-KR" sz="1400" i="0" dirty="0"/>
          </a:p>
          <a:p>
            <a:pPr>
              <a:defRPr/>
            </a:pPr>
            <a:r>
              <a:rPr lang="en-US" altLang="ko-KR" sz="1400" i="0" dirty="0"/>
              <a:t>2019</a:t>
            </a:r>
            <a:r>
              <a:rPr lang="ko-KR" altLang="en-US" sz="1400" i="0" dirty="0"/>
              <a:t>년 동안 전세계적으로 전염성이 짙은 메르스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ko-KR" altLang="en-US" sz="1400" i="0" dirty="0" err="1"/>
              <a:t>지카</a:t>
            </a:r>
            <a:r>
              <a:rPr lang="ko-KR" altLang="en-US" sz="1400" i="0" dirty="0"/>
              <a:t> 바이러스들이 창궐하였고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2020</a:t>
            </a:r>
            <a:r>
              <a:rPr lang="ko-KR" altLang="en-US" sz="1400" i="0" dirty="0"/>
              <a:t>년에는 코로나 </a:t>
            </a:r>
            <a:r>
              <a:rPr lang="en-US" altLang="ko-KR" sz="1400" i="0" dirty="0"/>
              <a:t>19</a:t>
            </a:r>
            <a:r>
              <a:rPr lang="ko-KR" altLang="en-US" sz="1400" i="0" dirty="0"/>
              <a:t>가 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시작되었다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체액을 추출하고 교환하는 헌혈의 특성 상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바이러스 전염에 취약하므로 전염병의 유행은 헌혈 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인구의 급감을 유발하였다고 추론할 수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07</a:t>
            </a:r>
            <a:r>
              <a:rPr lang="ko-KR" altLang="en-US" dirty="0"/>
              <a:t> 관리도를 통한 혈액 부족 사태의 원인 추론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400" i="0" dirty="0"/>
              <a:t>4.   </a:t>
            </a:r>
            <a:r>
              <a:rPr lang="ko-KR" altLang="en-US" sz="1400" i="0" dirty="0"/>
              <a:t>저출산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고령화로 인한 청년 헌혈자의 수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 앞서 이야기 한 것과 같이 청년 인구가 헌혈 인구의 대다수를 차지하는 것이 대한민국 헌혈의 실태이다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하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지만 대한민국은 </a:t>
            </a:r>
            <a:r>
              <a:rPr lang="en-US" altLang="ko-KR" sz="1400" i="0" dirty="0"/>
              <a:t>2017</a:t>
            </a:r>
            <a:r>
              <a:rPr lang="ko-KR" altLang="en-US" sz="1400" i="0" dirty="0"/>
              <a:t>년 시점으로 고령화 사회에서 고령 사회로 전환되었다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줄어드는 청년인구에 대한 대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책은 세우기 어렵고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이를 대체하기 위해 장년층의 헌혈을 유도하는 정책은 마련되었지 않고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헌혈에 대한 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중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장년층들의 인식과 전체 헌혈의 </a:t>
            </a:r>
            <a:r>
              <a:rPr lang="en-US" altLang="ko-KR" sz="1400" i="0" dirty="0"/>
              <a:t>90%</a:t>
            </a:r>
            <a:r>
              <a:rPr lang="ko-KR" altLang="en-US" sz="1400" i="0" dirty="0"/>
              <a:t>를 주관하는 대한 적십자사가 잇따른 비리 폭로로 인해 언론에 보도 </a:t>
            </a:r>
            <a:endParaRPr lang="en-US" altLang="ko-KR" sz="1400" i="0" dirty="0"/>
          </a:p>
          <a:p>
            <a:pPr>
              <a:defRPr/>
            </a:pPr>
            <a:r>
              <a:rPr lang="ko-KR" altLang="en-US" sz="1400" i="0" dirty="0"/>
              <a:t>되어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중 장년층의 헌혈 인구 증가에는 국가적 관심이 필요 할 것으로 보인다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  <a:p>
            <a:pPr>
              <a:defRPr/>
            </a:pPr>
            <a:endParaRPr lang="ko-KR" altLang="en-US" sz="1400" i="0" dirty="0"/>
          </a:p>
          <a:p>
            <a:pPr>
              <a:buAutoNum type="arabicPeriod" startAt="5"/>
              <a:defRPr/>
            </a:pPr>
            <a:r>
              <a:rPr lang="ko-KR" altLang="en-US" sz="1400" i="0" dirty="0"/>
              <a:t>코로나 </a:t>
            </a:r>
            <a:r>
              <a:rPr lang="ko-KR" altLang="en-US" sz="1400" i="0" dirty="0" err="1"/>
              <a:t>팬데믹으로</a:t>
            </a:r>
            <a:r>
              <a:rPr lang="ko-KR" altLang="en-US" sz="1400" i="0" dirty="0"/>
              <a:t> 인한 건강관리 실패</a:t>
            </a:r>
            <a:endParaRPr lang="en-US" altLang="ko-KR" sz="1400" i="0" dirty="0"/>
          </a:p>
          <a:p>
            <a:pPr marL="0" indent="0">
              <a:defRPr/>
            </a:pPr>
            <a:r>
              <a:rPr lang="ko-KR" altLang="en-US" sz="1400" i="0" dirty="0"/>
              <a:t> 헌혈 인구는 감소하는 것에 대비해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헌혈 부적격자 수는 </a:t>
            </a:r>
            <a:r>
              <a:rPr lang="en-US" altLang="ko-KR" sz="1400" i="0" dirty="0"/>
              <a:t>p </a:t>
            </a:r>
            <a:r>
              <a:rPr lang="ko-KR" altLang="en-US" sz="1400" i="0" dirty="0"/>
              <a:t>관리도에 나타난 것과 같이 증가하고 있는 추세</a:t>
            </a:r>
            <a:endParaRPr lang="en-US" altLang="ko-KR" sz="1400" i="0" dirty="0"/>
          </a:p>
          <a:p>
            <a:pPr marL="0" indent="0">
              <a:defRPr/>
            </a:pPr>
            <a:r>
              <a:rPr lang="ko-KR" altLang="en-US" sz="1400" i="0" dirty="0"/>
              <a:t>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이는 코로나로 인해 활동량이 적어져 헌혈에 적합한 건강 관리에 실패한 사람들이 증가한 것으로 추</a:t>
            </a:r>
            <a:endParaRPr lang="en-US" altLang="ko-KR" sz="1400" i="0" dirty="0"/>
          </a:p>
          <a:p>
            <a:pPr marL="0" indent="0">
              <a:defRPr/>
            </a:pPr>
            <a:r>
              <a:rPr lang="ko-KR" altLang="en-US" sz="1400" i="0" dirty="0"/>
              <a:t>론 할 수 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07</a:t>
            </a:r>
            <a:r>
              <a:rPr lang="ko-KR" altLang="en-US" dirty="0"/>
              <a:t> 관리도를 통한 혈액 부족 사태의 원인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44952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 관리도의 작성과 과거 혈액 관련 정보들을 수집한 결과 국내 헌혈 인구의 증대를 위해 필요한 것은 국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 err="1">
                <a:latin typeface="맑은 고딕" panose="020B0503020000020004" pitchFamily="50" charset="-127"/>
              </a:rPr>
              <a:t>가적인</a:t>
            </a:r>
            <a:r>
              <a:rPr lang="ko-KR" altLang="en-US" sz="1400" i="0" dirty="0">
                <a:latin typeface="맑은 고딕" panose="020B0503020000020004" pitchFamily="50" charset="-127"/>
              </a:rPr>
              <a:t> 정책과 선제적인 보건 당국의 전염병 예방책이 주요 관건으로 보인다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</a:t>
            </a:r>
          </a:p>
          <a:p>
            <a:pPr>
              <a:defRPr/>
            </a:pP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실제로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헌혈자에게 </a:t>
            </a:r>
            <a:r>
              <a:rPr lang="en-US" altLang="ko-KR" sz="1400" i="0" dirty="0">
                <a:latin typeface="맑은 고딕" panose="020B0503020000020004" pitchFamily="50" charset="-127"/>
              </a:rPr>
              <a:t>4</a:t>
            </a:r>
            <a:r>
              <a:rPr lang="ko-KR" altLang="en-US" sz="1400" i="0" dirty="0">
                <a:latin typeface="맑은 고딕" panose="020B0503020000020004" pitchFamily="50" charset="-127"/>
              </a:rPr>
              <a:t>시간의 봉사시간을 부여하는 정책은 </a:t>
            </a:r>
            <a:r>
              <a:rPr lang="en-US" altLang="ko-KR" sz="1400" i="0" dirty="0">
                <a:latin typeface="맑은 고딕" panose="020B0503020000020004" pitchFamily="50" charset="-127"/>
              </a:rPr>
              <a:t>2010</a:t>
            </a:r>
            <a:r>
              <a:rPr lang="ko-KR" altLang="en-US" sz="1400" i="0" dirty="0">
                <a:latin typeface="맑은 고딕" panose="020B0503020000020004" pitchFamily="50" charset="-127"/>
              </a:rPr>
              <a:t>년대 초반 헌혈 인구의 증가에 큰 영향을 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미쳤다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그러나 </a:t>
            </a:r>
            <a:r>
              <a:rPr lang="en-US" altLang="ko-KR" sz="1400" i="0" dirty="0">
                <a:latin typeface="맑은 고딕" panose="020B0503020000020004" pitchFamily="50" charset="-127"/>
              </a:rPr>
              <a:t>2020</a:t>
            </a:r>
            <a:r>
              <a:rPr lang="ko-KR" altLang="en-US" sz="1400" i="0" dirty="0">
                <a:latin typeface="맑은 고딕" panose="020B0503020000020004" pitchFamily="50" charset="-127"/>
              </a:rPr>
              <a:t>년의 대한민국은 청년인구가 감소하고 장년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노년층의 인구가 늘어나고 있는 추세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이므로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이들을 겨냥한 헌혈 정책을 시행하는 것이 헌혈 인구 증가에 크게 기인할 것으로 보인다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.(ex: </a:t>
            </a:r>
            <a:r>
              <a:rPr lang="ko-KR" altLang="en-US" sz="1400" i="0" dirty="0">
                <a:latin typeface="맑은 고딕" panose="020B0503020000020004" pitchFamily="50" charset="-127"/>
              </a:rPr>
              <a:t>헌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혈자에게 유급 휴가 혹은  헌혈 시행월의 교통비 절감 등</a:t>
            </a:r>
            <a:r>
              <a:rPr lang="en-US" altLang="ko-KR" sz="1400" i="0" dirty="0">
                <a:latin typeface="맑은 고딕" panose="020B0503020000020004" pitchFamily="50" charset="-127"/>
              </a:rPr>
              <a:t>)</a:t>
            </a:r>
          </a:p>
          <a:p>
            <a:pPr>
              <a:defRPr/>
            </a:pP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전염병의 예방과 관리도 헌혈인구 증가에 중요한 요인으로 추론된다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코로나 </a:t>
            </a:r>
            <a:r>
              <a:rPr lang="ko-KR" altLang="en-US" sz="1400" i="0" dirty="0" err="1">
                <a:latin typeface="맑은 고딕" panose="020B0503020000020004" pitchFamily="50" charset="-127"/>
              </a:rPr>
              <a:t>팬더믹</a:t>
            </a:r>
            <a:r>
              <a:rPr lang="ko-KR" altLang="en-US" sz="1400" i="0" dirty="0">
                <a:latin typeface="맑은 고딕" panose="020B0503020000020004" pitchFamily="50" charset="-127"/>
              </a:rPr>
              <a:t> 이후와 이전의 헌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 err="1">
                <a:latin typeface="맑은 고딕" panose="020B0503020000020004" pitchFamily="50" charset="-127"/>
              </a:rPr>
              <a:t>혈자의</a:t>
            </a:r>
            <a:r>
              <a:rPr lang="ko-KR" altLang="en-US" sz="1400" i="0" dirty="0">
                <a:latin typeface="맑은 고딕" panose="020B0503020000020004" pitchFamily="50" charset="-127"/>
              </a:rPr>
              <a:t> 수가 자명한 차이를 보이고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관리도 내에서 이상상태로 </a:t>
            </a:r>
            <a:r>
              <a:rPr lang="ko-KR" altLang="en-US" sz="1400" i="0" dirty="0" err="1">
                <a:latin typeface="맑은 고딕" panose="020B0503020000020004" pitchFamily="50" charset="-127"/>
              </a:rPr>
              <a:t>타점되는</a:t>
            </a:r>
            <a:r>
              <a:rPr lang="ko-KR" altLang="en-US" sz="1400" i="0" dirty="0">
                <a:latin typeface="맑은 고딕" panose="020B0503020000020004" pitchFamily="50" charset="-127"/>
              </a:rPr>
              <a:t> 만큼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보건 당국이 코로나  </a:t>
            </a:r>
            <a:r>
              <a:rPr lang="en-US" altLang="ko-KR" sz="1400" i="0" dirty="0">
                <a:latin typeface="맑은 고딕" panose="020B0503020000020004" pitchFamily="50" charset="-127"/>
              </a:rPr>
              <a:t>19</a:t>
            </a: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와 같은 범지구적 전염병에 발빠르게 대처하고 국민들은 </a:t>
            </a:r>
            <a:r>
              <a:rPr lang="ko-KR" altLang="en-US" sz="1400" i="0" dirty="0" err="1">
                <a:latin typeface="맑은 고딕" panose="020B0503020000020004" pitchFamily="50" charset="-127"/>
              </a:rPr>
              <a:t>안심시킬수</a:t>
            </a:r>
            <a:r>
              <a:rPr lang="ko-KR" altLang="en-US" sz="1400" i="0" dirty="0">
                <a:latin typeface="맑은 고딕" panose="020B0503020000020004" pitchFamily="50" charset="-127"/>
              </a:rPr>
              <a:t> 있도록 신속한 매뉴얼을 작성해야 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할 것이다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endParaRPr lang="ko-KR" altLang="en-US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마지막으로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헌혈 장비의 개선과 헌혈 기관의 개선이 필요할 것이다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혈소판 헌혈의 경우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채혈 시간이  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400" i="0" dirty="0">
                <a:latin typeface="맑은 고딕" panose="020B0503020000020004" pitchFamily="50" charset="-127"/>
              </a:rPr>
              <a:t>1</a:t>
            </a:r>
            <a:r>
              <a:rPr lang="ko-KR" altLang="en-US" sz="1400" i="0" dirty="0">
                <a:latin typeface="맑은 고딕" panose="020B0503020000020004" pitchFamily="50" charset="-127"/>
              </a:rPr>
              <a:t>시간</a:t>
            </a:r>
            <a:r>
              <a:rPr lang="en-US" altLang="ko-KR" sz="1400" i="0" dirty="0">
                <a:latin typeface="맑은 고딕" panose="020B0503020000020004" pitchFamily="50" charset="-127"/>
              </a:rPr>
              <a:t>~1</a:t>
            </a:r>
            <a:r>
              <a:rPr lang="ko-KR" altLang="en-US" sz="1400" i="0" dirty="0">
                <a:latin typeface="맑은 고딕" panose="020B0503020000020004" pitchFamily="50" charset="-127"/>
              </a:rPr>
              <a:t>시간 </a:t>
            </a:r>
            <a:r>
              <a:rPr lang="en-US" altLang="ko-KR" sz="1400" i="0" dirty="0">
                <a:latin typeface="맑은 고딕" panose="020B0503020000020004" pitchFamily="50" charset="-127"/>
              </a:rPr>
              <a:t>30</a:t>
            </a:r>
            <a:r>
              <a:rPr lang="ko-KR" altLang="en-US" sz="1400" i="0" dirty="0">
                <a:latin typeface="맑은 고딕" panose="020B0503020000020004" pitchFamily="50" charset="-127"/>
              </a:rPr>
              <a:t>분에 육박하고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이 기간 동안 채혈을 해야 하므로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헌혈자에게 멍이 들 뿐 아니라 체력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적인 소모를 유발한다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이를 개선할 수 있도록 더 향상된 헌혈 장비의 개선이 요구된다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또한 헌혈 주관 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기관인 적십자사의 신뢰도 하락은 전체적인 헌혈자 수의 하락에 기인하였다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  <a:r>
              <a:rPr lang="ko-KR" altLang="en-US" sz="1400" i="0" dirty="0">
                <a:latin typeface="맑은 고딕" panose="020B0503020000020004" pitchFamily="50" charset="-127"/>
              </a:rPr>
              <a:t> 헌혈 주관 기관인 적십자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사는</a:t>
            </a:r>
            <a:r>
              <a:rPr lang="en-US" altLang="ko-KR" sz="1400" i="0" dirty="0">
                <a:latin typeface="맑은 고딕" panose="020B0503020000020004" pitchFamily="50" charset="-127"/>
              </a:rPr>
              <a:t>,</a:t>
            </a:r>
            <a:r>
              <a:rPr lang="ko-KR" altLang="en-US" sz="1400" i="0" dirty="0">
                <a:latin typeface="맑은 고딕" panose="020B0503020000020004" pitchFamily="50" charset="-127"/>
              </a:rPr>
              <a:t> 본인들의 신뢰도 하락이 헌혈 인구와 직결되는 만큼 공정성과 투명성을 유지할 것이 요구되어진</a:t>
            </a:r>
            <a:endParaRPr lang="en-US" altLang="ko-KR" sz="1400" i="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i="0" dirty="0">
                <a:latin typeface="맑은 고딕" panose="020B0503020000020004" pitchFamily="50" charset="-127"/>
              </a:rPr>
              <a:t>다</a:t>
            </a:r>
            <a:r>
              <a:rPr lang="en-US" altLang="ko-KR" sz="1400" i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08 </a:t>
            </a:r>
            <a:r>
              <a:rPr lang="ko-KR" altLang="en-US" dirty="0"/>
              <a:t>결론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2120" y="2780928"/>
            <a:ext cx="8819760" cy="1224136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77942" y="4865701"/>
            <a:ext cx="3512519" cy="477054"/>
            <a:chOff x="4777942" y="4865701"/>
            <a:chExt cx="3512519" cy="477054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337711" y="495024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결론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777942" y="486570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62F30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662F30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77942" y="2000581"/>
            <a:ext cx="3512519" cy="583043"/>
            <a:chOff x="4777942" y="2000581"/>
            <a:chExt cx="3512519" cy="583043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337711" y="2110872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개요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777942" y="200058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62F30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662F3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4877467" y="2583624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777942" y="2716861"/>
            <a:ext cx="3505154" cy="581986"/>
            <a:chOff x="4777942" y="2716861"/>
            <a:chExt cx="3505154" cy="581986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330346" y="280690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데이터 소개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4777942" y="271686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E3C00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9E3C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877467" y="3298847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777942" y="3433141"/>
            <a:ext cx="3512519" cy="580930"/>
            <a:chOff x="4777942" y="3433141"/>
            <a:chExt cx="3512519" cy="580930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337711" y="349617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국내 헌혈자 수 모니터링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4777942" y="343314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62F30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662F3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4877467" y="4014071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4777942" y="4122077"/>
            <a:ext cx="3512519" cy="616271"/>
            <a:chOff x="4777942" y="4122077"/>
            <a:chExt cx="3512519" cy="616271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337711" y="4122077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헌혈부적격자 중 건강진단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부적격자의 비율 모니터링</a:t>
              </a: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4777942" y="414942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9E3C00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9E3C00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4877467" y="4738348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FDB88A4-4F92-41CF-9827-6F0194FFD12E}"/>
              </a:ext>
            </a:extLst>
          </p:cNvPr>
          <p:cNvSpPr txBox="1"/>
          <p:nvPr/>
        </p:nvSpPr>
        <p:spPr>
          <a:xfrm rot="2431057">
            <a:off x="-42459" y="2672278"/>
            <a:ext cx="2751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0904" y="2378291"/>
            <a:ext cx="4323437" cy="1737979"/>
            <a:chOff x="1012890" y="2900741"/>
            <a:chExt cx="3369047" cy="3082545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762759" y="3332559"/>
              <a:ext cx="887564" cy="387302"/>
            </a:xfrm>
            <a:prstGeom prst="roundRect">
              <a:avLst>
                <a:gd name="adj" fmla="val 21024"/>
              </a:avLst>
            </a:prstGeom>
            <a:solidFill>
              <a:srgbClr val="662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j-lt"/>
                <a:ea typeface="맑은 고딕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44149" y="2900741"/>
              <a:ext cx="3337788" cy="3082545"/>
              <a:chOff x="1569249" y="3978102"/>
              <a:chExt cx="3337788" cy="3082545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>
              <a:xfrm>
                <a:off x="2016243" y="3978102"/>
                <a:ext cx="2890794" cy="125553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lvl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000" b="1" dirty="0">
                    <a:solidFill>
                      <a:schemeClr val="dk2"/>
                    </a:solidFill>
                    <a:latin typeface="+mj-lt"/>
                    <a:ea typeface="맑은 고딕"/>
                    <a:cs typeface="굴림"/>
                  </a:rPr>
                  <a:t>문제상황 및</a:t>
                </a:r>
                <a:endParaRPr kumimoji="1" lang="en-US" altLang="ko-KR" sz="2000" b="1" dirty="0">
                  <a:solidFill>
                    <a:schemeClr val="dk2"/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000" b="1" dirty="0">
                    <a:solidFill>
                      <a:schemeClr val="dk2"/>
                    </a:solidFill>
                    <a:latin typeface="+mj-lt"/>
                    <a:ea typeface="맑은 고딕"/>
                    <a:cs typeface="굴림"/>
                  </a:rPr>
                  <a:t>해결 기법 소개</a:t>
                </a:r>
              </a:p>
            </p:txBody>
          </p:sp>
          <p:sp>
            <p:nvSpPr>
              <p:cNvPr id="11" name="Text Box 4"/>
              <p:cNvSpPr txBox="1">
                <a:spLocks noChangeArrowheads="1"/>
              </p:cNvSpPr>
              <p:nvPr/>
            </p:nvSpPr>
            <p:spPr>
              <a:xfrm>
                <a:off x="1569249" y="4248745"/>
                <a:ext cx="345571" cy="7096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000" b="1">
                    <a:solidFill>
                      <a:schemeClr val="bg1"/>
                    </a:solidFill>
                    <a:latin typeface="+mj-lt"/>
                    <a:ea typeface="맑은 고딕"/>
                    <a:cs typeface="굴림"/>
                  </a:rPr>
                  <a:t>01</a:t>
                </a:r>
                <a:endParaRPr kumimoji="1" lang="ko-KR" altLang="ko-KR" sz="2000" b="1">
                  <a:solidFill>
                    <a:schemeClr val="bg1"/>
                  </a:solidFill>
                  <a:latin typeface="+mj-lt"/>
                  <a:ea typeface="맑은 고딕"/>
                  <a:cs typeface="굴림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383275" y="4506102"/>
                <a:ext cx="2331404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endPara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/>
                  <a:cs typeface="굴림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/>
                    <a:cs typeface="굴림"/>
                  </a:rPr>
                  <a:t> </a:t>
                </a:r>
              </a:p>
            </p:txBody>
          </p:sp>
        </p:grpSp>
      </p:grpSp>
      <p:sp>
        <p:nvSpPr>
          <p:cNvPr id="6" name="내용 개체 틀 36"/>
          <p:cNvSpPr txBox="1"/>
          <p:nvPr/>
        </p:nvSpPr>
        <p:spPr>
          <a:xfrm>
            <a:off x="208476" y="3569822"/>
            <a:ext cx="4507540" cy="29555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lang="ko-KR" altLang="en-US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107504" y="3298020"/>
            <a:ext cx="8928992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endParaRPr kumimoji="0" lang="en-US" altLang="ko-KR" sz="1400" b="1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함초롬바탕"/>
            </a:endParaRP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올해 초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대한적십자사는 코로나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19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의 변종 바이러스인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오미크론의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확산으로 인해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혈액량이 부족해 이 추세가 장기화 된다면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‘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사회적 재난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’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수준의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‘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혈액절대 부족 위기 상황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’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이 도래할 것으로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예측하였다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혈액의 중요성은 이를 대체할 수 있는 대안 물질이 아직까지는 없다는 것에서 기인한다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즉 헌혈로만 혈액을 수급할 수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/>
                <a:cs typeface="함초롬바탕"/>
              </a:rPr>
              <a:t>있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는 것이다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endParaRPr kumimoji="0" lang="en-US" altLang="ko-KR" sz="140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함초롬바탕"/>
            </a:endParaRP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endParaRPr kumimoji="0" lang="ko-KR" altLang="en-US" sz="140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함초롬바탕"/>
            </a:endParaRP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하지만 대한민국은 명백한 혈액 부족 국가이다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적십자사가 헌혈 통계를 내기 시작한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1981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년 이후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헌혈률은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2000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년대 도입 이후 명백한 감소 추세를 보이고 있다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그렇다면 어떠한 요인에서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헌혈률이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감소하고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이를 해결할 수 있을까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?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우리는 이에 대해서 공정에서 품질을 측정하고 관리하는데 쓰이는 통계적 기법인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‘SQC’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를 통해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헌혈률의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동향을 모니터링하고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헌혈률에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변동을 주는 요인들을 특정해 보았다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3931" y="2339953"/>
            <a:ext cx="4340780" cy="1776317"/>
            <a:chOff x="1012890" y="2832744"/>
            <a:chExt cx="3382562" cy="3150542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762759" y="3332559"/>
              <a:ext cx="887564" cy="387302"/>
            </a:xfrm>
            <a:prstGeom prst="roundRect">
              <a:avLst>
                <a:gd name="adj" fmla="val 21024"/>
              </a:avLst>
            </a:prstGeom>
            <a:solidFill>
              <a:srgbClr val="662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44149" y="2832744"/>
              <a:ext cx="3351303" cy="3150542"/>
              <a:chOff x="1569249" y="3910105"/>
              <a:chExt cx="3351303" cy="3150542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>
              <a:xfrm>
                <a:off x="2029758" y="3910105"/>
                <a:ext cx="2890794" cy="125553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en-US" altLang="ko-KR" sz="2000" b="1" i="0" u="none" strike="noStrike" kern="1200" cap="none" spc="0" normalizeH="0" baseline="0" dirty="0" err="1">
                    <a:solidFill>
                      <a:schemeClr val="dk2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Fishborn</a:t>
                </a:r>
                <a:r>
                  <a:rPr kumimoji="1" lang="en-US" altLang="ko-KR" sz="2000" b="1" i="0" u="none" strike="noStrike" kern="1200" cap="none" spc="0" normalizeH="0" baseline="0" dirty="0">
                    <a:solidFill>
                      <a:schemeClr val="dk2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 DIAGRAM</a:t>
                </a:r>
              </a:p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en-US" altLang="ko-KR" sz="2000" b="1" i="0" u="none" strike="noStrike" kern="1200" cap="none" spc="0" normalizeH="0" baseline="0" dirty="0">
                    <a:solidFill>
                      <a:schemeClr val="dk2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(</a:t>
                </a:r>
                <a:r>
                  <a:rPr kumimoji="1" lang="ko-KR" altLang="en-US" sz="2000" b="1" i="0" u="none" strike="noStrike" kern="1200" cap="none" spc="0" normalizeH="0" baseline="0" dirty="0">
                    <a:solidFill>
                      <a:schemeClr val="dk2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특성 요인도</a:t>
                </a:r>
                <a:r>
                  <a:rPr kumimoji="1" lang="en-US" altLang="ko-KR" sz="2000" b="1" i="0" u="none" strike="noStrike" kern="1200" cap="none" spc="0" normalizeH="0" baseline="0" dirty="0">
                    <a:solidFill>
                      <a:schemeClr val="dk2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)</a:t>
                </a:r>
              </a:p>
            </p:txBody>
          </p:sp>
          <p:sp>
            <p:nvSpPr>
              <p:cNvPr id="11" name="Text Box 4"/>
              <p:cNvSpPr txBox="1">
                <a:spLocks noChangeArrowheads="1"/>
              </p:cNvSpPr>
              <p:nvPr/>
            </p:nvSpPr>
            <p:spPr>
              <a:xfrm>
                <a:off x="1569249" y="4248745"/>
                <a:ext cx="345571" cy="7096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en-US" altLang="ko-KR" sz="2000" b="1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02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383275" y="4506102"/>
                <a:ext cx="2331404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100" b="0" i="0" u="none" strike="noStrike" kern="1200" cap="none" spc="0" normalizeH="0" baseline="0"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 </a:t>
                </a:r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3396127"/>
            <a:ext cx="4896544" cy="30243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4088" y="3429000"/>
            <a:ext cx="3384375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endParaRPr kumimoji="0" lang="ko-KR" altLang="en-US" sz="16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3429000"/>
            <a:ext cx="367240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*R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의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QCC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package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를 이용한 특성요인도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특성요인도는 문제 상황에 대한 인과관계를 </a:t>
            </a:r>
            <a:r>
              <a:rPr kumimoji="0" lang="ko-KR" altLang="en-US" sz="140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도식화하여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문제점을 파악하고 해결책은 모색하는 품질 관리 기법의 하나이다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좌측의 관리도의 인적요소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(human)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에는 혈액형마다 다른 혈액 보유량의 편차가 누락되었다</a:t>
            </a:r>
            <a:r>
              <a:rPr kumimoji="0" lang="en-US" altLang="ko-KR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14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4770" y="2378291"/>
            <a:ext cx="4076587" cy="1737979"/>
            <a:chOff x="1012890" y="2900741"/>
            <a:chExt cx="3176689" cy="3082545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762759" y="3332559"/>
              <a:ext cx="887564" cy="387302"/>
            </a:xfrm>
            <a:prstGeom prst="roundRect">
              <a:avLst>
                <a:gd name="adj" fmla="val 21024"/>
              </a:avLst>
            </a:prstGeom>
            <a:solidFill>
              <a:srgbClr val="662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44149" y="2900741"/>
              <a:ext cx="3145430" cy="3082545"/>
              <a:chOff x="1569249" y="3978102"/>
              <a:chExt cx="3145430" cy="3082545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>
              <a:xfrm>
                <a:off x="2033241" y="3978102"/>
                <a:ext cx="2331405" cy="125553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ko-KR" altLang="en-US" sz="2000" b="1" dirty="0">
                    <a:solidFill>
                      <a:schemeClr val="dk2"/>
                    </a:solidFill>
                    <a:latin typeface="Calibri"/>
                    <a:ea typeface="맑은 고딕"/>
                    <a:cs typeface="굴림"/>
                  </a:rPr>
                  <a:t>데이터 소개와</a:t>
                </a:r>
                <a:endParaRPr kumimoji="1" lang="en-US" altLang="ko-KR" sz="2000" b="1" dirty="0">
                  <a:solidFill>
                    <a:schemeClr val="dk2"/>
                  </a:solidFill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ko-KR" altLang="en-US" sz="2000" b="1" dirty="0">
                    <a:solidFill>
                      <a:schemeClr val="dk2"/>
                    </a:solidFill>
                    <a:latin typeface="Calibri"/>
                    <a:ea typeface="맑은 고딕"/>
                    <a:cs typeface="굴림"/>
                  </a:rPr>
                  <a:t>관리도의 개념</a:t>
                </a:r>
                <a:endParaRPr kumimoji="1" lang="ko-KR" altLang="en-US" sz="2000" b="1" dirty="0">
                  <a:solidFill>
                    <a:schemeClr val="dk2"/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</p:txBody>
          </p:sp>
          <p:sp>
            <p:nvSpPr>
              <p:cNvPr id="11" name="Text Box 4"/>
              <p:cNvSpPr txBox="1">
                <a:spLocks noChangeArrowheads="1"/>
              </p:cNvSpPr>
              <p:nvPr/>
            </p:nvSpPr>
            <p:spPr>
              <a:xfrm>
                <a:off x="1569249" y="4248745"/>
                <a:ext cx="345571" cy="70965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kumimoji="1" lang="en-US" altLang="ko-KR" sz="2000" b="1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03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383275" y="4506102"/>
                <a:ext cx="2331404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en-US" altLang="ko-KR" sz="1100" b="0" i="0" u="none" strike="noStrike" kern="1200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맑은 고딕"/>
                  <a:cs typeface="굴림"/>
                </a:endParaRPr>
              </a:p>
              <a:p>
                <a:pPr marL="0" marR="0" lvl="0" indent="0" algn="l" defTabSz="914400" rtl="0" eaLnBrk="1" latinLnBrk="1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kumimoji="0" lang="en-US" altLang="ko-KR" sz="1100" b="0" i="0" u="none" strike="noStrike" kern="1200" cap="none" spc="0" normalizeH="0" baseline="0"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/>
                    <a:ea typeface="맑은 고딕"/>
                    <a:cs typeface="굴림"/>
                  </a:rPr>
                  <a:t> </a:t>
                </a:r>
              </a:p>
            </p:txBody>
          </p:sp>
        </p:grpSp>
      </p:grpSp>
      <p:sp>
        <p:nvSpPr>
          <p:cNvPr id="6" name="내용 개체 틀 36"/>
          <p:cNvSpPr txBox="1"/>
          <p:nvPr/>
        </p:nvSpPr>
        <p:spPr>
          <a:xfrm>
            <a:off x="208476" y="3569822"/>
            <a:ext cx="4435532" cy="30275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lang="ko-KR" altLang="en-US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defRPr/>
            </a:pPr>
            <a:r>
              <a:rPr kumimoji="0" lang="ko-KR" altLang="en-US" sz="1200" i="0" u="none" strike="noStrike" kern="1200" cap="none" spc="0" normalizeH="0" baseline="0" dirty="0" err="1">
                <a:solidFill>
                  <a:srgbClr val="000000"/>
                </a:solidFill>
                <a:effectLst/>
                <a:latin typeface="맑은 고딕"/>
              </a:rPr>
              <a:t>관리도란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?</a:t>
            </a: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</a:endParaRPr>
          </a:p>
          <a:p>
            <a:pPr marL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defRPr/>
            </a:pPr>
            <a:r>
              <a:rPr kumimoji="0" lang="ko-KR" altLang="en-US" sz="1200" i="0" u="none" strike="noStrike" kern="1200" cap="none" spc="0" normalizeH="0" baseline="0" dirty="0" err="1">
                <a:solidFill>
                  <a:srgbClr val="000000"/>
                </a:solidFill>
                <a:effectLst/>
                <a:latin typeface="맑은 고딕"/>
              </a:rPr>
              <a:t>관리도란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품질의 산포를 관리하기 위하여 하나의 중심선과 두 개의 관리 한계선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(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관리 상한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하한선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)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을 설정한 그래프이다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통계적 품질 관리의 핵심이 되는 관리 도구로써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공정 산포의 변동을 관측하는데 있어서 탁월한 성능을 보인다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</a:t>
            </a:r>
            <a:endParaRPr kumimoji="0" lang="en-US" altLang="ko-KR" sz="120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</a:endParaRPr>
          </a:p>
          <a:p>
            <a:pPr marL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</a:endParaRPr>
          </a:p>
          <a:p>
            <a:pPr marL="0" lvl="0" indent="0" algn="just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defRPr/>
            </a:pP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본 과제에서는 관리도의 성질을 이용하여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헌혈자의 수의 변동을 모니터링 하였다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먼저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2012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년부터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2021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년 까지의 월 별 헌혈자 수와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헌혈 부적격자 수를 분기별로 묶어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총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40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개의 표본의 표본 집단을 만들었다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이는 관리도가 이상원인을 더 잘 탐지할 수 있도록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(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군간 변동에 민감하고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군내 변동에 둔감하도록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)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하기 위함이다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특히 코로나로 인한 사회적 거리두기가 시행되었던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2020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년과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2021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년의 표본을 관리도 내의 이상 상태로 가정하고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,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‘new data’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로 </a:t>
            </a:r>
            <a:r>
              <a:rPr kumimoji="0" lang="ko-KR" altLang="en-US" sz="1200" i="0" u="none" strike="noStrike" kern="1200" cap="none" spc="0" normalizeH="0" baseline="0" dirty="0" err="1">
                <a:solidFill>
                  <a:srgbClr val="000000"/>
                </a:solidFill>
                <a:effectLst/>
                <a:latin typeface="맑은 고딕"/>
              </a:rPr>
              <a:t>라벨링하여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관리도를 작성하였다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.</a:t>
            </a:r>
            <a:r>
              <a:rPr kumimoji="0" lang="ko-KR" altLang="en-US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</a:t>
            </a:r>
            <a:r>
              <a:rPr kumimoji="0" lang="en-US" altLang="ko-KR" sz="120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</a:rPr>
              <a:t>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4048" y="5157192"/>
            <a:ext cx="1800200" cy="12001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2040" y="3615042"/>
            <a:ext cx="3240360" cy="13261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48064" y="4941168"/>
            <a:ext cx="3096344" cy="21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*KOSIS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국가 통계 포털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(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통계청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),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혈액 보유량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(2012~2021)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4047" y="6359991"/>
            <a:ext cx="3600400" cy="498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관리도의 기본적인 개요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관리도 내 타점되는 점들이 특정한 경향을 보이거나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,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 관리상한과 하한을 넘어설 경우 이를 품질 관리 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‘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이상 상태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’</a:t>
            </a:r>
            <a:r>
              <a:rPr kumimoji="0" lang="ko-KR" altLang="en-US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로 규정한다</a:t>
            </a:r>
            <a:r>
              <a:rPr kumimoji="0" lang="en-US" altLang="ko-KR" sz="9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함초롬바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04-1.</a:t>
            </a:r>
            <a:r>
              <a:rPr lang="ko-KR" altLang="en-US"/>
              <a:t> </a:t>
            </a:r>
            <a:r>
              <a:rPr lang="ko-KR" altLang="en-US" sz="2000"/>
              <a:t>국내 헌혈자 수 모니터링</a:t>
            </a:r>
            <a:r>
              <a:rPr lang="en-US" altLang="ko-KR" sz="2000"/>
              <a:t>(</a:t>
            </a:r>
            <a:r>
              <a:rPr lang="ko-KR" altLang="en-US" sz="2000"/>
              <a:t>계량형 </a:t>
            </a:r>
            <a:r>
              <a:rPr lang="en-US" altLang="ko-KR" sz="2000"/>
              <a:t>R</a:t>
            </a:r>
            <a:r>
              <a:rPr lang="ko-KR" altLang="en-US" sz="2000"/>
              <a:t> 관리도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en-US" altLang="ko-KR" sz="2000"/>
              <a:t>xbar </a:t>
            </a:r>
            <a:r>
              <a:rPr lang="ko-KR" altLang="en-US" sz="2000"/>
              <a:t>관리도</a:t>
            </a:r>
            <a:r>
              <a:rPr lang="en-US" altLang="ko-KR" sz="2000"/>
              <a:t>)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i="0" dirty="0"/>
              <a:t> 다음의 관리도는 </a:t>
            </a:r>
            <a:r>
              <a:rPr lang="en-US" altLang="ko-KR" sz="1400" i="0" dirty="0"/>
              <a:t>2012</a:t>
            </a:r>
            <a:r>
              <a:rPr lang="ko-KR" altLang="en-US" sz="1400" i="0" dirty="0"/>
              <a:t>년부터 </a:t>
            </a:r>
            <a:r>
              <a:rPr lang="en-US" altLang="ko-KR" sz="1400" i="0" dirty="0"/>
              <a:t>2021</a:t>
            </a:r>
            <a:r>
              <a:rPr lang="ko-KR" altLang="en-US" sz="1400" i="0" dirty="0"/>
              <a:t>년의 월별 헌혈자 수를 분기별로 묶어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하나의 부분군으로 설정하고</a:t>
            </a:r>
            <a:endParaRPr lang="en-US" altLang="ko-KR" sz="1400" i="0" dirty="0"/>
          </a:p>
          <a:p>
            <a:pPr lvl="0">
              <a:defRPr/>
            </a:pPr>
            <a:r>
              <a:rPr lang="en-US" altLang="ko-KR" sz="1400" i="0" dirty="0" err="1"/>
              <a:t>shewhart</a:t>
            </a:r>
            <a:r>
              <a:rPr lang="ko-KR" altLang="en-US" sz="1400" i="0" dirty="0"/>
              <a:t> 관리도로 표현한 것이다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표본 데이터의 성질이 계량형 데이터이므로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이를 관측하는 </a:t>
            </a:r>
            <a:r>
              <a:rPr lang="en-US" altLang="ko-KR" sz="1400" i="0" dirty="0"/>
              <a:t>R</a:t>
            </a:r>
            <a:r>
              <a:rPr lang="ko-KR" altLang="en-US" sz="1400" i="0" dirty="0"/>
              <a:t>과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 </a:t>
            </a:r>
            <a:r>
              <a:rPr lang="en-US" altLang="ko-KR" sz="1400" i="0" dirty="0" err="1"/>
              <a:t>xbar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관리도로써 표현하였다</a:t>
            </a:r>
            <a:r>
              <a:rPr lang="en-US" altLang="ko-KR" sz="1400" i="0" dirty="0"/>
              <a:t>.</a:t>
            </a:r>
          </a:p>
          <a:p>
            <a:pPr lvl="0">
              <a:defRPr/>
            </a:pPr>
            <a:r>
              <a:rPr lang="ko-KR" altLang="en-US" sz="1400" i="0" dirty="0"/>
              <a:t> 계량형 데이터의 관측에는  </a:t>
            </a:r>
            <a:r>
              <a:rPr lang="en-US" altLang="ko-KR" sz="1400" i="0" dirty="0"/>
              <a:t>R</a:t>
            </a:r>
            <a:r>
              <a:rPr lang="ko-KR" altLang="en-US" sz="1400" i="0" dirty="0"/>
              <a:t>관리도의 작성이 항상 전제된다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공정 변동</a:t>
            </a:r>
            <a:r>
              <a:rPr lang="en-US" altLang="ko-KR" sz="1400" i="0" dirty="0"/>
              <a:t>(</a:t>
            </a:r>
            <a:r>
              <a:rPr lang="ko-KR" altLang="en-US" sz="1400" i="0" dirty="0"/>
              <a:t>범위</a:t>
            </a:r>
            <a:r>
              <a:rPr lang="en-US" altLang="ko-KR" sz="1400" i="0" dirty="0"/>
              <a:t>)</a:t>
            </a:r>
            <a:r>
              <a:rPr lang="ko-KR" altLang="en-US" sz="1400" i="0" dirty="0" err="1"/>
              <a:t>를모니터링</a:t>
            </a:r>
            <a:r>
              <a:rPr lang="ko-KR" altLang="en-US" sz="1400" i="0" dirty="0"/>
              <a:t> 하는 </a:t>
            </a:r>
            <a:r>
              <a:rPr lang="en-US" altLang="ko-KR" sz="1400" i="0" dirty="0"/>
              <a:t>R</a:t>
            </a:r>
            <a:r>
              <a:rPr lang="ko-KR" altLang="en-US" sz="1400" i="0" dirty="0"/>
              <a:t> 관리도에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이상이 있을 경우 </a:t>
            </a:r>
            <a:r>
              <a:rPr lang="en-US" altLang="ko-KR" sz="1400" i="0" dirty="0" err="1"/>
              <a:t>xbar</a:t>
            </a:r>
            <a:r>
              <a:rPr lang="ko-KR" altLang="en-US" sz="1400" i="0" dirty="0"/>
              <a:t> 관리도의 관리 한계는 의미가 없어지기 때문이다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다행히도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본 관리도의 </a:t>
            </a:r>
            <a:r>
              <a:rPr lang="en-US" altLang="ko-KR" sz="1400" i="0" dirty="0"/>
              <a:t> R</a:t>
            </a:r>
            <a:r>
              <a:rPr lang="ko-KR" altLang="en-US" sz="1400" i="0" dirty="0"/>
              <a:t> 관리도에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는 이상 점이 </a:t>
            </a:r>
            <a:r>
              <a:rPr lang="ko-KR" altLang="en-US" sz="1400" i="0" dirty="0" err="1"/>
              <a:t>타점되지</a:t>
            </a:r>
            <a:r>
              <a:rPr lang="ko-KR" altLang="en-US" sz="1400" i="0" dirty="0"/>
              <a:t> 않았으므로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유의미한 </a:t>
            </a:r>
            <a:r>
              <a:rPr lang="en-US" altLang="ko-KR" sz="1400" i="0" dirty="0" err="1"/>
              <a:t>xbar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관리도의 작성이 가능해진다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 </a:t>
            </a:r>
            <a:endParaRPr lang="en-US" altLang="ko-KR" sz="1400" i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0968" y="3068960"/>
            <a:ext cx="5782063" cy="31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08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04-1.</a:t>
            </a:r>
            <a:r>
              <a:rPr lang="ko-KR" altLang="en-US"/>
              <a:t> </a:t>
            </a:r>
            <a:r>
              <a:rPr lang="ko-KR" altLang="en-US" sz="2000"/>
              <a:t>국내 헌혈자 수 모니터링</a:t>
            </a:r>
            <a:r>
              <a:rPr lang="en-US" altLang="ko-KR" sz="2000"/>
              <a:t>(</a:t>
            </a:r>
            <a:r>
              <a:rPr lang="ko-KR" altLang="en-US" sz="2000"/>
              <a:t>계량형 </a:t>
            </a:r>
            <a:r>
              <a:rPr lang="en-US" altLang="ko-KR" sz="2000"/>
              <a:t>R</a:t>
            </a:r>
            <a:r>
              <a:rPr lang="ko-KR" altLang="en-US" sz="2000"/>
              <a:t> 관리도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en-US" altLang="ko-KR" sz="2000"/>
              <a:t>xbar </a:t>
            </a:r>
            <a:r>
              <a:rPr lang="ko-KR" altLang="en-US" sz="2000"/>
              <a:t>관리도</a:t>
            </a:r>
            <a:r>
              <a:rPr lang="en-US" altLang="ko-KR" sz="2000"/>
              <a:t>)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i="0" dirty="0"/>
              <a:t> </a:t>
            </a:r>
            <a:r>
              <a:rPr lang="en-US" altLang="ko-KR" sz="1400" i="0" dirty="0" err="1"/>
              <a:t>xbar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관리도는 표본 부분군의 측정평균을 관측한다</a:t>
            </a:r>
            <a:r>
              <a:rPr lang="en-US" altLang="ko-KR" sz="1400" i="0" dirty="0"/>
              <a:t>.</a:t>
            </a:r>
          </a:p>
          <a:p>
            <a:pPr lvl="0">
              <a:defRPr/>
            </a:pPr>
            <a:r>
              <a:rPr lang="en-US" altLang="ko-KR" sz="1400" i="0" dirty="0"/>
              <a:t> </a:t>
            </a:r>
            <a:r>
              <a:rPr lang="en-US" altLang="ko-KR" sz="1400" i="0" dirty="0" err="1"/>
              <a:t>xbar</a:t>
            </a:r>
            <a:r>
              <a:rPr lang="ko-KR" altLang="en-US" sz="1400" i="0" dirty="0"/>
              <a:t> 관리도의 관측 결과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2015</a:t>
            </a:r>
            <a:r>
              <a:rPr lang="ko-KR" altLang="en-US" sz="1400" i="0" dirty="0"/>
              <a:t>년 </a:t>
            </a:r>
            <a:r>
              <a:rPr lang="en-US" altLang="ko-KR" sz="1400" i="0" dirty="0"/>
              <a:t>4</a:t>
            </a:r>
            <a:r>
              <a:rPr lang="ko-KR" altLang="en-US" sz="1400" i="0" dirty="0"/>
              <a:t>분기와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2020</a:t>
            </a:r>
            <a:r>
              <a:rPr lang="ko-KR" altLang="en-US" sz="1400" i="0" dirty="0"/>
              <a:t>년부터  </a:t>
            </a:r>
            <a:r>
              <a:rPr lang="en-US" altLang="ko-KR" sz="1400" i="0" dirty="0"/>
              <a:t>2021</a:t>
            </a:r>
            <a:r>
              <a:rPr lang="ko-KR" altLang="en-US" sz="1400" i="0" dirty="0"/>
              <a:t>년 동안 총 </a:t>
            </a:r>
            <a:r>
              <a:rPr lang="en-US" altLang="ko-KR" sz="1400" i="0" dirty="0"/>
              <a:t>8</a:t>
            </a:r>
            <a:r>
              <a:rPr lang="ko-KR" altLang="en-US" sz="1400" i="0" dirty="0"/>
              <a:t>개의 점이 이상점으로 </a:t>
            </a:r>
          </a:p>
          <a:p>
            <a:pPr lvl="0">
              <a:defRPr/>
            </a:pPr>
            <a:r>
              <a:rPr lang="ko-KR" altLang="en-US" sz="1400" i="0" dirty="0" err="1"/>
              <a:t>타점되었다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관리 한계선을 직접 넘어 </a:t>
            </a:r>
            <a:r>
              <a:rPr lang="ko-KR" altLang="en-US" sz="1400" i="0" dirty="0" err="1"/>
              <a:t>타점된</a:t>
            </a:r>
            <a:r>
              <a:rPr lang="ko-KR" altLang="en-US" sz="1400" i="0" dirty="0"/>
              <a:t> 점은 하나이지만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관리 한계선 내에서 이상 점으로 </a:t>
            </a:r>
            <a:r>
              <a:rPr lang="ko-KR" altLang="en-US" sz="1400" i="0" dirty="0" err="1"/>
              <a:t>타점된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점의 개수는 </a:t>
            </a:r>
            <a:r>
              <a:rPr lang="en-US" altLang="ko-KR" sz="1400" i="0" dirty="0"/>
              <a:t>7</a:t>
            </a:r>
            <a:r>
              <a:rPr lang="ko-KR" altLang="en-US" sz="1400" i="0" dirty="0"/>
              <a:t>개이다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이는 </a:t>
            </a:r>
            <a:r>
              <a:rPr lang="en-US" altLang="ko-KR" sz="1400" i="0" dirty="0"/>
              <a:t>western </a:t>
            </a:r>
            <a:r>
              <a:rPr lang="en-US" altLang="ko-KR" sz="1400" i="0" dirty="0" err="1"/>
              <a:t>elctronic</a:t>
            </a:r>
            <a:r>
              <a:rPr lang="en-US" altLang="ko-KR" sz="1400" i="0" dirty="0"/>
              <a:t> rule </a:t>
            </a:r>
            <a:r>
              <a:rPr lang="ko-KR" altLang="en-US" sz="1400" i="0" dirty="0"/>
              <a:t>에 의거하여 관리 변화가 변화하였음을 시사한다</a:t>
            </a:r>
            <a:r>
              <a:rPr lang="en-US" altLang="ko-KR" sz="1400" i="0" dirty="0"/>
              <a:t>.</a:t>
            </a:r>
          </a:p>
          <a:p>
            <a:pPr lvl="0">
              <a:defRPr/>
            </a:pPr>
            <a:r>
              <a:rPr lang="ko-KR" altLang="en-US" sz="1400" i="0" dirty="0"/>
              <a:t>이 점들에 대해서는 작은 변화의 탐지에 민감한 </a:t>
            </a:r>
            <a:r>
              <a:rPr lang="en-US" altLang="ko-KR" sz="1400" i="0" dirty="0" err="1"/>
              <a:t>cusum</a:t>
            </a:r>
            <a:r>
              <a:rPr lang="ko-KR" altLang="en-US" sz="1400" i="0" dirty="0"/>
              <a:t> 과 </a:t>
            </a:r>
            <a:r>
              <a:rPr lang="en-US" altLang="ko-KR" sz="1400" i="0" dirty="0" err="1"/>
              <a:t>ewma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관리도를 통해 관측해 보기로 하였다</a:t>
            </a:r>
            <a:r>
              <a:rPr lang="en-US" altLang="ko-KR" sz="1400" i="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668" y="2852936"/>
            <a:ext cx="5976664" cy="3437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 04-2.</a:t>
            </a:r>
            <a:r>
              <a:rPr lang="en-US" altLang="ko-KR" sz="2400"/>
              <a:t> </a:t>
            </a:r>
            <a:r>
              <a:rPr lang="ko-KR" altLang="en-US" sz="2000"/>
              <a:t>국내 헌혈자 수 모니터링</a:t>
            </a:r>
            <a:r>
              <a:rPr lang="en-US" altLang="ko-KR" sz="2000"/>
              <a:t>(cusum</a:t>
            </a:r>
            <a:r>
              <a:rPr lang="ko-KR" altLang="en-US" sz="2000"/>
              <a:t>관리도</a:t>
            </a:r>
            <a:r>
              <a:rPr lang="en-US" altLang="ko-KR" sz="2000"/>
              <a:t>,EWMA</a:t>
            </a:r>
            <a:r>
              <a:rPr lang="ko-KR" altLang="en-US" sz="2000"/>
              <a:t> 관리도</a:t>
            </a:r>
            <a:r>
              <a:rPr lang="en-US" altLang="ko-KR" sz="2000"/>
              <a:t>)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i="0" dirty="0"/>
              <a:t> 하단의 관리도는 </a:t>
            </a:r>
            <a:r>
              <a:rPr lang="en-US" altLang="ko-KR" sz="1400" i="0" dirty="0" err="1"/>
              <a:t>xbar</a:t>
            </a:r>
            <a:r>
              <a:rPr lang="ko-KR" altLang="en-US" sz="1400" i="0" dirty="0"/>
              <a:t> 관리도와 마찬가지로 공정평균을 관측하는 </a:t>
            </a:r>
            <a:r>
              <a:rPr lang="en-US" altLang="ko-KR" sz="1400" i="0" dirty="0" err="1"/>
              <a:t>cusum</a:t>
            </a:r>
            <a:r>
              <a:rPr lang="en-US" altLang="ko-KR" sz="1400" i="0" dirty="0"/>
              <a:t> </a:t>
            </a:r>
            <a:r>
              <a:rPr lang="ko-KR" altLang="en-US" sz="1400" i="0" dirty="0" err="1"/>
              <a:t>관리도이다</a:t>
            </a:r>
            <a:r>
              <a:rPr lang="en-US" altLang="ko-KR" sz="1400" i="0" dirty="0"/>
              <a:t>.</a:t>
            </a:r>
          </a:p>
          <a:p>
            <a:pPr lvl="0">
              <a:defRPr/>
            </a:pPr>
            <a:r>
              <a:rPr lang="en-US" altLang="ko-KR" sz="1400" i="0" dirty="0"/>
              <a:t> </a:t>
            </a:r>
            <a:r>
              <a:rPr lang="ko-KR" altLang="en-US" sz="1400" i="0" dirty="0"/>
              <a:t> </a:t>
            </a:r>
            <a:r>
              <a:rPr lang="en-US" altLang="ko-KR" sz="1400" i="0" dirty="0" err="1"/>
              <a:t>cusum</a:t>
            </a:r>
            <a:r>
              <a:rPr lang="ko-KR" altLang="en-US" sz="1400" i="0" dirty="0"/>
              <a:t> 관리도는 </a:t>
            </a:r>
            <a:r>
              <a:rPr lang="ko-KR" altLang="en-US" sz="1400" i="0" dirty="0" err="1"/>
              <a:t>목표값으로부터</a:t>
            </a:r>
            <a:r>
              <a:rPr lang="ko-KR" altLang="en-US" sz="1400" i="0" dirty="0"/>
              <a:t> </a:t>
            </a:r>
            <a:r>
              <a:rPr lang="ko-KR" altLang="en-US" sz="1400" i="0" dirty="0" err="1"/>
              <a:t>표본통계량의</a:t>
            </a:r>
            <a:r>
              <a:rPr lang="ko-KR" altLang="en-US" sz="1400" i="0" dirty="0"/>
              <a:t> 편차 누적합을 타점함으로써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 err="1"/>
              <a:t>shewhart</a:t>
            </a:r>
            <a:r>
              <a:rPr lang="ko-KR" altLang="en-US" sz="1400" i="0" dirty="0"/>
              <a:t>관리도와는 다르게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이전 데이터에 가중치를  주는 </a:t>
            </a:r>
            <a:r>
              <a:rPr lang="ko-KR" altLang="en-US" sz="1400" i="0" dirty="0" err="1"/>
              <a:t>관리도이다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이는 </a:t>
            </a:r>
            <a:r>
              <a:rPr lang="en-US" altLang="ko-KR" sz="1400" i="0" dirty="0"/>
              <a:t>1.5</a:t>
            </a:r>
            <a:r>
              <a:rPr lang="ko-KR" altLang="en-US" sz="1400" i="0" dirty="0"/>
              <a:t> 시그마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이하의 작은 변화의 관측에  있어서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</a:t>
            </a:r>
            <a:r>
              <a:rPr lang="en-US" altLang="ko-KR" sz="1400" i="0" dirty="0" err="1"/>
              <a:t>shewhart’s</a:t>
            </a:r>
            <a:r>
              <a:rPr lang="en-US" altLang="ko-KR" sz="1400" i="0" dirty="0"/>
              <a:t> </a:t>
            </a:r>
          </a:p>
          <a:p>
            <a:pPr lvl="0">
              <a:defRPr/>
            </a:pPr>
            <a:r>
              <a:rPr lang="ko-KR" altLang="en-US" sz="1400" i="0" dirty="0"/>
              <a:t>관리도 보다 높은 효율성을 보인다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실제로 같은 샘플을 사용한 </a:t>
            </a:r>
            <a:r>
              <a:rPr lang="en-US" altLang="ko-KR" sz="1400" i="0" dirty="0" err="1"/>
              <a:t>xbar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관리도와는 다르게</a:t>
            </a:r>
            <a:r>
              <a:rPr lang="en-US" altLang="ko-KR" sz="1400" i="0" dirty="0"/>
              <a:t> </a:t>
            </a:r>
            <a:r>
              <a:rPr lang="en-US" altLang="ko-KR" sz="1400" b="1" i="0" dirty="0"/>
              <a:t>2020</a:t>
            </a:r>
            <a:r>
              <a:rPr lang="ko-KR" altLang="en-US" sz="1400" b="1" i="0" dirty="0"/>
              <a:t>년  </a:t>
            </a:r>
            <a:r>
              <a:rPr lang="en-US" altLang="ko-KR" sz="1400" b="1" i="0" dirty="0"/>
              <a:t>2</a:t>
            </a:r>
            <a:r>
              <a:rPr lang="ko-KR" altLang="en-US" sz="1400" b="1" i="0" dirty="0"/>
              <a:t>분기부터</a:t>
            </a:r>
            <a:endParaRPr lang="en-US" altLang="ko-KR" sz="1400" b="1" i="0" dirty="0"/>
          </a:p>
          <a:p>
            <a:pPr lvl="0">
              <a:defRPr/>
            </a:pPr>
            <a:r>
              <a:rPr lang="ko-KR" altLang="en-US" sz="1400" b="1" i="0" dirty="0"/>
              <a:t>는 관리 한계선을 넘어서</a:t>
            </a:r>
            <a:r>
              <a:rPr lang="en-US" altLang="ko-KR" sz="1400" b="1" i="0" dirty="0"/>
              <a:t> </a:t>
            </a:r>
            <a:r>
              <a:rPr lang="ko-KR" altLang="en-US" sz="1400" b="1" i="0" dirty="0"/>
              <a:t>이상점으로 </a:t>
            </a:r>
            <a:r>
              <a:rPr lang="ko-KR" altLang="en-US" sz="1400" b="1" i="0" dirty="0" err="1"/>
              <a:t>타점되고</a:t>
            </a:r>
            <a:r>
              <a:rPr lang="ko-KR" altLang="en-US" sz="1400" b="1" i="0" dirty="0"/>
              <a:t> 있다</a:t>
            </a:r>
            <a:r>
              <a:rPr lang="en-US" altLang="ko-KR" sz="1400" b="1" i="0" dirty="0"/>
              <a:t>.</a:t>
            </a:r>
            <a:r>
              <a:rPr lang="ko-KR" altLang="en-US" sz="1400" b="1" i="0" dirty="0"/>
              <a:t>  </a:t>
            </a:r>
            <a:r>
              <a:rPr lang="ko-KR" altLang="en-US" sz="1400" i="0" dirty="0"/>
              <a:t>이는 공정의 변화가 </a:t>
            </a:r>
            <a:r>
              <a:rPr lang="en-US" altLang="ko-KR" sz="1400" i="0" dirty="0"/>
              <a:t>2020</a:t>
            </a:r>
            <a:r>
              <a:rPr lang="ko-KR" altLang="en-US" sz="1400" i="0" dirty="0"/>
              <a:t>년 </a:t>
            </a:r>
            <a:r>
              <a:rPr lang="en-US" altLang="ko-KR" sz="1400" i="0" dirty="0"/>
              <a:t>2</a:t>
            </a:r>
            <a:r>
              <a:rPr lang="ko-KR" altLang="en-US" sz="1400" i="0" dirty="0"/>
              <a:t>분기부터 발생하였음을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보인다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8662" y="2973010"/>
            <a:ext cx="6126675" cy="3375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 04-2.</a:t>
            </a:r>
            <a:r>
              <a:rPr lang="en-US" altLang="ko-KR" sz="2400"/>
              <a:t> </a:t>
            </a:r>
            <a:r>
              <a:rPr lang="ko-KR" altLang="en-US" sz="2000"/>
              <a:t>국내 헌혈자 수 모니터링</a:t>
            </a:r>
            <a:r>
              <a:rPr lang="en-US" altLang="ko-KR" sz="2000"/>
              <a:t>(cusum</a:t>
            </a:r>
            <a:r>
              <a:rPr lang="ko-KR" altLang="en-US" sz="2000"/>
              <a:t>관리도</a:t>
            </a:r>
            <a:r>
              <a:rPr lang="en-US" altLang="ko-KR" sz="2000"/>
              <a:t>,EWMA</a:t>
            </a:r>
            <a:r>
              <a:rPr lang="ko-KR" altLang="en-US" sz="2000"/>
              <a:t> 관리도</a:t>
            </a:r>
            <a:r>
              <a:rPr lang="en-US" altLang="ko-KR" sz="2000"/>
              <a:t>)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400" i="0" dirty="0"/>
              <a:t> 하단의 관리도는 같은 자료를 이용한 </a:t>
            </a:r>
            <a:r>
              <a:rPr lang="en-US" altLang="ko-KR" sz="1400" i="0" dirty="0"/>
              <a:t>EWMA </a:t>
            </a:r>
            <a:r>
              <a:rPr lang="ko-KR" altLang="en-US" sz="1400" i="0" dirty="0" err="1"/>
              <a:t>관리도이다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  <a:p>
            <a:pPr lvl="0">
              <a:defRPr/>
            </a:pPr>
            <a:r>
              <a:rPr lang="en-US" altLang="ko-KR" sz="1400" i="0" dirty="0"/>
              <a:t>EWMA </a:t>
            </a:r>
            <a:r>
              <a:rPr lang="ko-KR" altLang="en-US" sz="1400" i="0" dirty="0"/>
              <a:t>는 </a:t>
            </a:r>
            <a:r>
              <a:rPr lang="en-US" altLang="ko-KR" sz="1400" i="0" dirty="0" err="1"/>
              <a:t>cusum</a:t>
            </a:r>
            <a:r>
              <a:rPr lang="ko-KR" altLang="en-US" sz="1400" i="0" dirty="0"/>
              <a:t> 과 마찬가지로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과거의 데이터의 값에 가중을 두는 </a:t>
            </a:r>
            <a:r>
              <a:rPr lang="ko-KR" altLang="en-US" sz="1400" i="0" dirty="0" err="1"/>
              <a:t>점에서는동일하지만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각 시점마다의 가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중치가 다르다</a:t>
            </a:r>
            <a:r>
              <a:rPr lang="en-US" altLang="ko-KR" sz="1400" i="0" dirty="0"/>
              <a:t>. </a:t>
            </a:r>
            <a:r>
              <a:rPr lang="ko-KR" altLang="en-US" sz="1400" i="0" dirty="0"/>
              <a:t>따라서 가중치를 어떻게 </a:t>
            </a:r>
            <a:r>
              <a:rPr lang="ko-KR" altLang="en-US" sz="1400" i="0" dirty="0" err="1"/>
              <a:t>두느냐에</a:t>
            </a:r>
            <a:r>
              <a:rPr lang="ko-KR" altLang="en-US" sz="1400" i="0" dirty="0"/>
              <a:t> 따라 크고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작은 공정 변화를 탐지함에 있어 좀 더 유동적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이고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이동평균에 기초하기에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공정 수준의</a:t>
            </a:r>
            <a:r>
              <a:rPr lang="en-US" altLang="ko-KR" sz="1400" i="0" dirty="0"/>
              <a:t> </a:t>
            </a:r>
            <a:r>
              <a:rPr lang="ko-KR" altLang="en-US" sz="1400" i="0" dirty="0" err="1"/>
              <a:t>예측값으로서도</a:t>
            </a:r>
            <a:r>
              <a:rPr lang="ko-KR" altLang="en-US" sz="1400" i="0" dirty="0"/>
              <a:t> 사용될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수 있다는 점에서 차이를 보인다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</a:t>
            </a:r>
            <a:endParaRPr lang="en-US" altLang="ko-KR" sz="1400" i="0" dirty="0"/>
          </a:p>
          <a:p>
            <a:pPr lvl="0">
              <a:defRPr/>
            </a:pPr>
            <a:r>
              <a:rPr lang="en-US" altLang="ko-KR" sz="1400" i="0" dirty="0"/>
              <a:t>EWMA </a:t>
            </a:r>
            <a:r>
              <a:rPr lang="ko-KR" altLang="en-US" sz="1400" i="0" dirty="0"/>
              <a:t>는 </a:t>
            </a:r>
            <a:r>
              <a:rPr lang="ko-KR" altLang="en-US" sz="1400" i="0" dirty="0" err="1"/>
              <a:t>설계모수</a:t>
            </a:r>
            <a:r>
              <a:rPr lang="ko-KR" altLang="en-US" sz="1400" i="0" dirty="0"/>
              <a:t> 람다와 </a:t>
            </a:r>
            <a:r>
              <a:rPr lang="en-US" altLang="ko-KR" sz="1400" i="0" dirty="0"/>
              <a:t>L</a:t>
            </a:r>
            <a:r>
              <a:rPr lang="ko-KR" altLang="en-US" sz="1400" i="0" dirty="0"/>
              <a:t> 값에 변화를 줌으로써</a:t>
            </a:r>
            <a:r>
              <a:rPr lang="en-US" altLang="ko-KR" sz="1400" i="0" dirty="0"/>
              <a:t>,</a:t>
            </a:r>
            <a:r>
              <a:rPr lang="ko-KR" altLang="en-US" sz="1400" i="0" dirty="0"/>
              <a:t> 평균 런 길이의 성능을 주도록 선택할 수 있다</a:t>
            </a:r>
            <a:r>
              <a:rPr lang="en-US" altLang="ko-KR" sz="1400" i="0" dirty="0"/>
              <a:t>. </a:t>
            </a:r>
            <a:r>
              <a:rPr lang="ko-KR" altLang="en-US" sz="1400" i="0" dirty="0"/>
              <a:t>이 관리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도의 모니터링에서는 </a:t>
            </a:r>
            <a:r>
              <a:rPr lang="en-US" altLang="ko-KR" sz="1400" i="0" dirty="0" err="1"/>
              <a:t>shewhart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관리도의  관리상태</a:t>
            </a:r>
            <a:r>
              <a:rPr lang="en-US" altLang="ko-KR" sz="1400" i="0" dirty="0"/>
              <a:t>(L0=370) </a:t>
            </a:r>
            <a:r>
              <a:rPr lang="ko-KR" altLang="en-US" sz="1400" i="0" dirty="0"/>
              <a:t>런</a:t>
            </a:r>
            <a:r>
              <a:rPr lang="en-US" altLang="ko-KR" sz="1400" i="0" dirty="0"/>
              <a:t> </a:t>
            </a:r>
            <a:r>
              <a:rPr lang="ko-KR" altLang="en-US" sz="1400" i="0" dirty="0"/>
              <a:t>길이에 근사하도록</a:t>
            </a:r>
            <a:r>
              <a:rPr lang="en-US" altLang="ko-KR" sz="1400" i="0" dirty="0"/>
              <a:t> </a:t>
            </a:r>
            <a:r>
              <a:rPr lang="ko-KR" altLang="en-US" sz="1400" i="0" dirty="0" err="1"/>
              <a:t>설계모수</a:t>
            </a:r>
            <a:r>
              <a:rPr lang="ko-KR" altLang="en-US" sz="1400" i="0" dirty="0"/>
              <a:t> </a:t>
            </a:r>
            <a:r>
              <a:rPr lang="en-US" altLang="ko-KR" sz="1400" i="0" dirty="0"/>
              <a:t>L</a:t>
            </a:r>
            <a:r>
              <a:rPr lang="ko-KR" altLang="en-US" sz="1400" i="0" dirty="0"/>
              <a:t>값을 계산한 </a:t>
            </a:r>
            <a:endParaRPr lang="en-US" altLang="ko-KR" sz="1400" i="0" dirty="0"/>
          </a:p>
          <a:p>
            <a:pPr lvl="0">
              <a:defRPr/>
            </a:pPr>
            <a:r>
              <a:rPr lang="ko-KR" altLang="en-US" sz="1400" i="0" dirty="0"/>
              <a:t>후에 관리도를 작성하였다</a:t>
            </a:r>
            <a:r>
              <a:rPr lang="en-US" altLang="ko-KR" sz="1400" i="0" dirty="0"/>
              <a:t>.</a:t>
            </a:r>
            <a:r>
              <a:rPr lang="ko-KR" altLang="en-US" sz="1400" i="0" dirty="0"/>
              <a:t> 다시 관리도에 </a:t>
            </a:r>
            <a:r>
              <a:rPr lang="ko-KR" altLang="en-US" sz="1400" i="0" dirty="0" err="1"/>
              <a:t>해석으로돌아가면</a:t>
            </a:r>
            <a:r>
              <a:rPr lang="en-US" altLang="ko-KR" sz="1400" b="1" i="0" dirty="0"/>
              <a:t>,</a:t>
            </a:r>
            <a:r>
              <a:rPr lang="ko-KR" altLang="en-US" sz="1400" b="1" i="0" dirty="0"/>
              <a:t> </a:t>
            </a:r>
            <a:r>
              <a:rPr lang="en-US" altLang="ko-KR" sz="1400" b="1" i="0" dirty="0" err="1"/>
              <a:t>ewma</a:t>
            </a:r>
            <a:r>
              <a:rPr lang="ko-KR" altLang="en-US" sz="1400" b="1" i="0" dirty="0"/>
              <a:t>도 </a:t>
            </a:r>
            <a:r>
              <a:rPr lang="en-US" altLang="ko-KR" sz="1400" b="1" i="0" dirty="0" err="1"/>
              <a:t>cusum</a:t>
            </a:r>
            <a:r>
              <a:rPr lang="ko-KR" altLang="en-US" sz="1400" b="1" i="0" dirty="0"/>
              <a:t>과 근사하게 </a:t>
            </a:r>
            <a:r>
              <a:rPr lang="en-US" altLang="ko-KR" sz="1400" b="1" i="0" dirty="0"/>
              <a:t>20</a:t>
            </a:r>
            <a:r>
              <a:rPr lang="ko-KR" altLang="en-US" sz="1400" b="1" i="0" dirty="0"/>
              <a:t>년도부터 명백</a:t>
            </a:r>
            <a:endParaRPr lang="en-US" altLang="ko-KR" sz="1400" b="1" i="0" dirty="0"/>
          </a:p>
          <a:p>
            <a:pPr lvl="0">
              <a:defRPr/>
            </a:pPr>
            <a:r>
              <a:rPr lang="ko-KR" altLang="en-US" sz="1400" b="1" i="0" dirty="0"/>
              <a:t>한 이상점을 타점하고 있다</a:t>
            </a:r>
            <a:r>
              <a:rPr lang="en-US" altLang="ko-KR" sz="1400" b="1" i="0" dirty="0"/>
              <a:t>.</a:t>
            </a:r>
          </a:p>
          <a:p>
            <a:pPr lvl="0">
              <a:defRPr/>
            </a:pPr>
            <a:endParaRPr lang="en-US" altLang="ko-KR" sz="1100" i="0" dirty="0"/>
          </a:p>
          <a:p>
            <a:pPr lvl="0">
              <a:defRPr/>
            </a:pPr>
            <a:endParaRPr lang="en-US" altLang="ko-KR" sz="1100" i="0" dirty="0"/>
          </a:p>
          <a:p>
            <a:pPr lvl="0">
              <a:defRPr/>
            </a:pPr>
            <a:r>
              <a:rPr lang="en-US" altLang="ko-KR" sz="1000" i="0" dirty="0"/>
              <a:t>*</a:t>
            </a:r>
            <a:r>
              <a:rPr lang="ko-KR" altLang="en-US" sz="1000" i="0" dirty="0"/>
              <a:t>평균 런 길이</a:t>
            </a:r>
            <a:r>
              <a:rPr lang="en-US" altLang="ko-KR" sz="1000" i="0" dirty="0"/>
              <a:t>(ARL)-&gt; </a:t>
            </a:r>
            <a:r>
              <a:rPr lang="ko-KR" altLang="en-US" sz="1000" i="0" dirty="0"/>
              <a:t>이상 상태의 신호를 줄 때까지 타점한 점의</a:t>
            </a:r>
          </a:p>
          <a:p>
            <a:pPr lvl="0">
              <a:defRPr/>
            </a:pPr>
            <a:r>
              <a:rPr lang="ko-KR" altLang="en-US" sz="1000" i="0" dirty="0"/>
              <a:t>수의 평균이다</a:t>
            </a:r>
            <a:r>
              <a:rPr lang="en-US" altLang="ko-KR" sz="1000" i="0" dirty="0"/>
              <a:t>.</a:t>
            </a:r>
            <a:r>
              <a:rPr lang="ko-KR" altLang="en-US" sz="1000" i="0" dirty="0"/>
              <a:t> 따라서</a:t>
            </a:r>
            <a:r>
              <a:rPr lang="en-US" altLang="ko-KR" sz="1000" i="0" dirty="0"/>
              <a:t>,3</a:t>
            </a:r>
            <a:r>
              <a:rPr lang="ko-KR" altLang="en-US" sz="1000" i="0" dirty="0"/>
              <a:t>시그마 관리 한계에서</a:t>
            </a:r>
            <a:r>
              <a:rPr lang="en-US" altLang="ko-KR" sz="1000" i="0" dirty="0"/>
              <a:t> </a:t>
            </a:r>
            <a:r>
              <a:rPr lang="ko-KR" altLang="en-US" sz="1000" i="0" dirty="0"/>
              <a:t>관리 상태 내의 </a:t>
            </a:r>
            <a:endParaRPr lang="en-US" altLang="ko-KR" sz="1000" i="0" dirty="0"/>
          </a:p>
          <a:p>
            <a:pPr lvl="0">
              <a:defRPr/>
            </a:pPr>
            <a:r>
              <a:rPr lang="en-US" altLang="ko-KR" sz="1000" i="0" dirty="0"/>
              <a:t>1</a:t>
            </a:r>
            <a:r>
              <a:rPr lang="ko-KR" altLang="en-US" sz="1000" i="0" dirty="0"/>
              <a:t>개의 점이 관리 한계 선을 벗어날 확률의 역수를 취한 값으로</a:t>
            </a:r>
            <a:endParaRPr lang="en-US" altLang="ko-KR" sz="1000" i="0" dirty="0"/>
          </a:p>
          <a:p>
            <a:pPr lvl="0">
              <a:defRPr/>
            </a:pPr>
            <a:r>
              <a:rPr lang="ko-KR" altLang="en-US" sz="1000" i="0" dirty="0"/>
              <a:t> </a:t>
            </a:r>
            <a:r>
              <a:rPr lang="en-US" altLang="ko-KR" sz="1000" i="0" dirty="0"/>
              <a:t>370</a:t>
            </a:r>
            <a:r>
              <a:rPr lang="ko-KR" altLang="en-US" sz="1000" i="0" dirty="0"/>
              <a:t>이 주어진다</a:t>
            </a:r>
            <a:r>
              <a:rPr lang="en-US" altLang="ko-KR" sz="1000" i="0" dirty="0"/>
              <a:t>.</a:t>
            </a:r>
            <a:r>
              <a:rPr lang="ko-KR" altLang="en-US" sz="1000" i="0" dirty="0"/>
              <a:t> </a:t>
            </a:r>
            <a:endParaRPr lang="en-US" altLang="ko-KR" sz="1000" i="0" dirty="0"/>
          </a:p>
          <a:p>
            <a:pPr lvl="0">
              <a:defRPr/>
            </a:pPr>
            <a:endParaRPr lang="ko-KR" altLang="en-US" sz="1100" i="0" dirty="0"/>
          </a:p>
          <a:p>
            <a:pPr lvl="0">
              <a:defRPr/>
            </a:pPr>
            <a:r>
              <a:rPr lang="en-US" altLang="ko-KR" sz="1100" i="0" dirty="0"/>
              <a:t>-</a:t>
            </a:r>
            <a:r>
              <a:rPr lang="en-US" altLang="ko-KR" sz="1000" i="0" dirty="0" err="1"/>
              <a:t>cusum</a:t>
            </a:r>
            <a:r>
              <a:rPr lang="en-US" altLang="ko-KR" sz="1000" i="0" dirty="0"/>
              <a:t> </a:t>
            </a:r>
            <a:r>
              <a:rPr lang="ko-KR" altLang="en-US" sz="1000" i="0" dirty="0"/>
              <a:t>과 </a:t>
            </a:r>
            <a:r>
              <a:rPr lang="en-US" altLang="ko-KR" sz="1000" i="0" dirty="0" err="1"/>
              <a:t>ewma</a:t>
            </a:r>
            <a:r>
              <a:rPr lang="ko-KR" altLang="en-US" sz="1000" i="0" dirty="0"/>
              <a:t>의 차이</a:t>
            </a:r>
            <a:endParaRPr lang="en-US" altLang="ko-KR" sz="1000" i="0" dirty="0"/>
          </a:p>
          <a:p>
            <a:pPr lvl="0">
              <a:defRPr/>
            </a:pPr>
            <a:r>
              <a:rPr lang="en-US" altLang="ko-KR" sz="1000" i="0" dirty="0"/>
              <a:t> </a:t>
            </a:r>
            <a:r>
              <a:rPr lang="en-US" altLang="ko-KR" sz="1000" i="0" dirty="0" err="1"/>
              <a:t>ewma</a:t>
            </a:r>
            <a:r>
              <a:rPr lang="en-US" altLang="ko-KR" sz="1000" i="0" dirty="0"/>
              <a:t>:</a:t>
            </a:r>
            <a:r>
              <a:rPr lang="ko-KR" altLang="en-US" sz="1000" i="0" dirty="0"/>
              <a:t> 공정평균이 어디서 신호를 </a:t>
            </a:r>
            <a:r>
              <a:rPr lang="ko-KR" altLang="en-US" sz="1000" i="0" dirty="0" err="1"/>
              <a:t>따르는지를</a:t>
            </a:r>
            <a:r>
              <a:rPr lang="ko-KR" altLang="en-US" sz="1000" i="0" dirty="0"/>
              <a:t> 탐색하는 것에 용이</a:t>
            </a:r>
            <a:endParaRPr lang="en-US" altLang="ko-KR" sz="1000" i="0" dirty="0"/>
          </a:p>
          <a:p>
            <a:pPr lvl="0">
              <a:defRPr/>
            </a:pPr>
            <a:r>
              <a:rPr lang="ko-KR" altLang="en-US" sz="1000" i="0" dirty="0"/>
              <a:t> </a:t>
            </a:r>
            <a:r>
              <a:rPr lang="en-US" altLang="ko-KR" sz="1000" i="0" dirty="0" err="1"/>
              <a:t>cusum</a:t>
            </a:r>
            <a:r>
              <a:rPr lang="en-US" altLang="ko-KR" sz="1000" i="0" dirty="0"/>
              <a:t> :</a:t>
            </a:r>
            <a:r>
              <a:rPr lang="ko-KR" altLang="en-US" sz="1000" i="0" dirty="0"/>
              <a:t> 공정의 변화 시점을 찾아내는 것에 유리</a:t>
            </a:r>
            <a:endParaRPr lang="en-US" altLang="ko-KR" sz="1000" i="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1960" y="3425958"/>
            <a:ext cx="4716016" cy="27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52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>
        <a:defPPr marL="0" marR="0" indent="0" algn="l" defTabSz="914400" rtl="0" eaLnBrk="1" fontAlgn="auto" latinLnBrk="1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Font typeface="Arial"/>
          <a:buNone/>
          <a:defRPr kumimoji="0" sz="1600" b="1" i="0" u="none" strike="noStrike" kern="1200" cap="none" spc="0" normalizeH="0" baseline="0" noProof="0" dirty="0" smtClean="0">
            <a:solidFill>
              <a:prstClr val="black"/>
            </a:solidFill>
            <a:effectLst/>
            <a:uLnTx/>
            <a:uFillTx/>
            <a:latin typeface="맑은 고딕"/>
            <a:ea typeface="맑은 고딕"/>
            <a:cs typeface="함초롬바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1812</Words>
  <Application>Microsoft Office PowerPoint</Application>
  <PresentationFormat>화면 슬라이드 쇼(4:3)</PresentationFormat>
  <Paragraphs>203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굴림체</vt:lpstr>
      <vt:lpstr>맑은 고딕</vt:lpstr>
      <vt:lpstr>Arial</vt:lpstr>
      <vt:lpstr>Calibri</vt:lpstr>
      <vt:lpstr>Calibri Light</vt:lpstr>
      <vt:lpstr>Office 테마</vt:lpstr>
      <vt:lpstr>Shewhart 관리도와 CUSUM 관리도를 활용한  국내 헌혈 인구 동향 파악</vt:lpstr>
      <vt:lpstr>PowerPoint 프레젠테이션</vt:lpstr>
      <vt:lpstr>PowerPoint 프레젠테이션</vt:lpstr>
      <vt:lpstr>PowerPoint 프레젠테이션</vt:lpstr>
      <vt:lpstr>PowerPoint 프레젠테이션</vt:lpstr>
      <vt:lpstr> 04-1. 국내 헌혈자 수 모니터링(계량형 R 관리도, xbar 관리도)</vt:lpstr>
      <vt:lpstr> 04-1. 국내 헌혈자 수 모니터링(계량형 R 관리도, xbar 관리도)</vt:lpstr>
      <vt:lpstr> 04-2. 국내 헌혈자 수 모니터링(cusum관리도,EWMA 관리도)</vt:lpstr>
      <vt:lpstr> 04-2. 국내 헌혈자 수 모니터링(cusum관리도,EWMA 관리도)</vt:lpstr>
      <vt:lpstr> 05 국내 부적격헌혈자 중 건강진단 부적격헌혈자 비율 모니터링</vt:lpstr>
      <vt:lpstr> 05 국내 부적격헌혈자 중 건강진단 부적격헌혈자 비율 모니터링</vt:lpstr>
      <vt:lpstr>06 다변량 관리도</vt:lpstr>
      <vt:lpstr>07 관리도를 통한 혈액 부족 사태의 원인 추론</vt:lpstr>
      <vt:lpstr>07 관리도를 통한 혈액 부족 사태의 원인 추론</vt:lpstr>
      <vt:lpstr>07 관리도를 통한 혈액 부족 사태의 원인 추론</vt:lpstr>
      <vt:lpstr>08 결론</vt:lpstr>
      <vt:lpstr>THANK YOU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Lee Chan Nyoung</cp:lastModifiedBy>
  <cp:revision>80</cp:revision>
  <dcterms:created xsi:type="dcterms:W3CDTF">2010-02-01T08:03:16Z</dcterms:created>
  <dcterms:modified xsi:type="dcterms:W3CDTF">2022-12-12T16:57:25Z</dcterms:modified>
  <cp:category>www.slidemembers.com</cp:category>
  <cp:version/>
</cp:coreProperties>
</file>